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4" r:id="rId1"/>
  </p:sldMasterIdLst>
  <p:sldIdLst>
    <p:sldId id="256" r:id="rId2"/>
    <p:sldId id="267" r:id="rId3"/>
    <p:sldId id="271" r:id="rId4"/>
    <p:sldId id="279" r:id="rId5"/>
    <p:sldId id="280" r:id="rId6"/>
    <p:sldId id="281" r:id="rId7"/>
    <p:sldId id="282" r:id="rId8"/>
    <p:sldId id="283" r:id="rId9"/>
    <p:sldId id="284" r:id="rId10"/>
    <p:sldId id="273" r:id="rId11"/>
    <p:sldId id="285" r:id="rId12"/>
    <p:sldId id="286" r:id="rId13"/>
    <p:sldId id="289" r:id="rId14"/>
    <p:sldId id="290" r:id="rId15"/>
    <p:sldId id="357" r:id="rId16"/>
    <p:sldId id="292" r:id="rId17"/>
    <p:sldId id="287" r:id="rId18"/>
    <p:sldId id="288" r:id="rId19"/>
    <p:sldId id="296" r:id="rId20"/>
    <p:sldId id="274" r:id="rId21"/>
    <p:sldId id="297" r:id="rId22"/>
    <p:sldId id="356" r:id="rId23"/>
    <p:sldId id="298" r:id="rId24"/>
    <p:sldId id="299" r:id="rId25"/>
    <p:sldId id="300" r:id="rId26"/>
    <p:sldId id="301" r:id="rId27"/>
    <p:sldId id="302" r:id="rId28"/>
    <p:sldId id="303" r:id="rId29"/>
    <p:sldId id="305" r:id="rId30"/>
    <p:sldId id="311" r:id="rId31"/>
    <p:sldId id="312" r:id="rId32"/>
    <p:sldId id="275" r:id="rId33"/>
    <p:sldId id="315" r:id="rId34"/>
    <p:sldId id="316" r:id="rId35"/>
    <p:sldId id="317" r:id="rId36"/>
    <p:sldId id="319" r:id="rId37"/>
    <p:sldId id="320" r:id="rId38"/>
    <p:sldId id="318" r:id="rId39"/>
    <p:sldId id="322" r:id="rId40"/>
    <p:sldId id="321" r:id="rId41"/>
    <p:sldId id="326" r:id="rId42"/>
    <p:sldId id="324" r:id="rId43"/>
    <p:sldId id="325" r:id="rId44"/>
    <p:sldId id="276" r:id="rId45"/>
    <p:sldId id="328" r:id="rId46"/>
    <p:sldId id="329" r:id="rId47"/>
    <p:sldId id="330" r:id="rId48"/>
    <p:sldId id="333" r:id="rId49"/>
    <p:sldId id="335" r:id="rId50"/>
    <p:sldId id="331" r:id="rId51"/>
    <p:sldId id="334" r:id="rId52"/>
    <p:sldId id="332" r:id="rId53"/>
    <p:sldId id="277" r:id="rId54"/>
    <p:sldId id="336" r:id="rId55"/>
    <p:sldId id="337" r:id="rId56"/>
    <p:sldId id="338" r:id="rId57"/>
    <p:sldId id="339" r:id="rId58"/>
    <p:sldId id="340" r:id="rId59"/>
    <p:sldId id="341" r:id="rId60"/>
    <p:sldId id="342" r:id="rId61"/>
    <p:sldId id="343" r:id="rId62"/>
    <p:sldId id="344" r:id="rId63"/>
    <p:sldId id="345" r:id="rId64"/>
    <p:sldId id="347" r:id="rId65"/>
    <p:sldId id="278" r:id="rId66"/>
    <p:sldId id="348" r:id="rId67"/>
    <p:sldId id="349" r:id="rId68"/>
    <p:sldId id="350" r:id="rId69"/>
    <p:sldId id="351" r:id="rId70"/>
    <p:sldId id="352" r:id="rId71"/>
    <p:sldId id="354" r:id="rId72"/>
    <p:sldId id="353" r:id="rId73"/>
    <p:sldId id="355" r:id="rId74"/>
    <p:sldId id="358" r:id="rId75"/>
    <p:sldId id="272" r:id="rId7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A5015D5-F2CE-4180-A3E5-B4F16B54A345}">
          <p14:sldIdLst>
            <p14:sldId id="256"/>
            <p14:sldId id="267"/>
          </p14:sldIdLst>
        </p14:section>
        <p14:section name="Normal flow" id="{DF7A2E29-CE7B-4A46-B984-CB646F3F3ADF}">
          <p14:sldIdLst>
            <p14:sldId id="271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Positioning Elements" id="{4B625A8C-698F-4463-A8F1-6EAEDA537726}">
          <p14:sldIdLst>
            <p14:sldId id="273"/>
            <p14:sldId id="285"/>
            <p14:sldId id="286"/>
            <p14:sldId id="289"/>
            <p14:sldId id="290"/>
            <p14:sldId id="357"/>
            <p14:sldId id="292"/>
            <p14:sldId id="287"/>
            <p14:sldId id="288"/>
            <p14:sldId id="296"/>
          </p14:sldIdLst>
        </p14:section>
        <p14:section name="Floating Elements" id="{BF0DE896-0D7F-40D5-A1E6-7967B605AA71}">
          <p14:sldIdLst>
            <p14:sldId id="274"/>
            <p14:sldId id="297"/>
            <p14:sldId id="356"/>
            <p14:sldId id="298"/>
            <p14:sldId id="299"/>
            <p14:sldId id="300"/>
            <p14:sldId id="301"/>
            <p14:sldId id="302"/>
            <p14:sldId id="303"/>
            <p14:sldId id="305"/>
            <p14:sldId id="311"/>
            <p14:sldId id="312"/>
          </p14:sldIdLst>
        </p14:section>
        <p14:section name="constructing miluticolumn layouts" id="{49E98BA3-483C-42E9-A885-D33AB4342F54}">
          <p14:sldIdLst>
            <p14:sldId id="275"/>
            <p14:sldId id="315"/>
            <p14:sldId id="316"/>
            <p14:sldId id="317"/>
            <p14:sldId id="319"/>
            <p14:sldId id="320"/>
            <p14:sldId id="318"/>
            <p14:sldId id="322"/>
            <p14:sldId id="321"/>
            <p14:sldId id="326"/>
            <p14:sldId id="324"/>
            <p14:sldId id="325"/>
          </p14:sldIdLst>
        </p14:section>
        <p14:section name="Approaches to CSS Layout" id="{CC065936-2684-4846-ACD4-348DB10C4D68}">
          <p14:sldIdLst>
            <p14:sldId id="276"/>
            <p14:sldId id="328"/>
            <p14:sldId id="329"/>
            <p14:sldId id="330"/>
            <p14:sldId id="333"/>
            <p14:sldId id="335"/>
            <p14:sldId id="331"/>
            <p14:sldId id="334"/>
            <p14:sldId id="332"/>
          </p14:sldIdLst>
        </p14:section>
        <p14:section name="Responsive Design" id="{4565A2C2-D1D8-44AB-AFA1-FFF81CA44767}">
          <p14:sldIdLst>
            <p14:sldId id="277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7"/>
          </p14:sldIdLst>
        </p14:section>
        <p14:section name="CSS Frameworks" id="{E41F7A71-C05C-487B-9869-B8CE505959D1}">
          <p14:sldIdLst>
            <p14:sldId id="278"/>
            <p14:sldId id="348"/>
            <p14:sldId id="349"/>
            <p14:sldId id="350"/>
            <p14:sldId id="351"/>
            <p14:sldId id="352"/>
            <p14:sldId id="354"/>
            <p14:sldId id="353"/>
            <p14:sldId id="355"/>
            <p14:sldId id="358"/>
          </p14:sldIdLst>
        </p14:section>
        <p14:section name="What You've learned" id="{A3718AAA-101A-4F7D-A71D-F85F2EAD9A0E}">
          <p14:sldIdLst>
            <p14:sldId id="27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65" autoAdjust="0"/>
    <p:restoredTop sz="99598" autoAdjust="0"/>
  </p:normalViewPr>
  <p:slideViewPr>
    <p:cSldViewPr showGuides="1">
      <p:cViewPr varScale="1">
        <p:scale>
          <a:sx n="97" d="100"/>
          <a:sy n="97" d="100"/>
        </p:scale>
        <p:origin x="-1736" y="-104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474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1/16/18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lueprintcss.org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Advanced CSS: </a:t>
            </a:r>
            <a:r>
              <a:rPr lang="en-US" dirty="0" smtClean="0">
                <a:solidFill>
                  <a:schemeClr val="tx2"/>
                </a:solidFill>
              </a:rPr>
              <a:t>Layout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5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Positioning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2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8580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It </a:t>
            </a:r>
            <a:r>
              <a:rPr lang="en-US" dirty="0"/>
              <a:t>is possible to 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move </a:t>
            </a:r>
            <a:r>
              <a:rPr lang="en-US" dirty="0"/>
              <a:t>an item from its regular position in the normal flow,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move </a:t>
            </a:r>
            <a:r>
              <a:rPr lang="en-US" dirty="0"/>
              <a:t>an item outside of the browser viewport so it is not visible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position </a:t>
            </a:r>
            <a:r>
              <a:rPr lang="en-US" dirty="0"/>
              <a:t>it </a:t>
            </a:r>
            <a:r>
              <a:rPr lang="en-US" dirty="0" smtClean="0"/>
              <a:t>so it </a:t>
            </a:r>
            <a:r>
              <a:rPr lang="en-US" dirty="0"/>
              <a:t>is always visible in a fixed position while the rest of the content </a:t>
            </a:r>
            <a:r>
              <a:rPr lang="en-US" dirty="0" smtClean="0"/>
              <a:t>scrolls.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position</a:t>
            </a:r>
            <a:r>
              <a:rPr lang="en-US" dirty="0"/>
              <a:t> property is used to specify the type of </a:t>
            </a:r>
            <a:r>
              <a:rPr lang="en-US" dirty="0" smtClean="0"/>
              <a:t>positioning.</a:t>
            </a:r>
          </a:p>
          <a:p>
            <a:r>
              <a:rPr lang="en-US" dirty="0" smtClean="0"/>
              <a:t>	e.g.,  position </a:t>
            </a:r>
            <a:r>
              <a:rPr lang="en-US" dirty="0"/>
              <a:t>: relative ;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Move it a little left…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66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914400" y="838200"/>
            <a:ext cx="6400800" cy="457200"/>
          </a:xfrm>
        </p:spPr>
        <p:txBody>
          <a:bodyPr>
            <a:no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osition : ( absolute | fixed | relative | static ) ;</a:t>
            </a:r>
            <a:endParaRPr lang="en-US" sz="20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9898149"/>
              </p:ext>
            </p:extLst>
          </p:nvPr>
        </p:nvGraphicFramePr>
        <p:xfrm>
          <a:off x="457200" y="1524000"/>
          <a:ext cx="7620000" cy="3951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74725"/>
                <a:gridCol w="5945275"/>
              </a:tblGrid>
              <a:tr h="77374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/>
                        <a:t>Value</a:t>
                      </a:r>
                      <a:endParaRPr lang="en-CA" sz="2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2645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absolute</a:t>
                      </a:r>
                      <a:endParaRPr lang="en-CA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/>
                        <a:t>The </a:t>
                      </a:r>
                      <a:r>
                        <a:rPr lang="en-US" sz="1800" dirty="0"/>
                        <a:t>element is removed from normal flow and positioned in relation to its nearest positioned ancestor.</a:t>
                      </a:r>
                      <a:endParaRPr lang="en-CA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382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fixed</a:t>
                      </a:r>
                      <a:endParaRPr lang="en-CA" sz="20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The element is fixed in a specific position in the window even when the document is scrolled.</a:t>
                      </a:r>
                      <a:endParaRPr lang="en-CA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200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relative</a:t>
                      </a:r>
                      <a:endParaRPr lang="en-CA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The element is moved relative to where it would be in the normal flow. </a:t>
                      </a:r>
                      <a:endParaRPr lang="en-CA" sz="1800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2079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static</a:t>
                      </a:r>
                      <a:endParaRPr lang="en-CA" sz="20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/>
                        <a:t>The element is positioned according to the normal flow. This is </a:t>
                      </a:r>
                      <a:r>
                        <a:rPr lang="en-US" sz="1800" b="1" dirty="0"/>
                        <a:t>the default.</a:t>
                      </a:r>
                      <a:endParaRPr lang="en-CA" sz="1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245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553200" cy="452596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When </a:t>
            </a:r>
            <a:r>
              <a:rPr lang="en-US" sz="2800" dirty="0"/>
              <a:t>an element is positioned absolutely, it is removed completely from </a:t>
            </a:r>
            <a:r>
              <a:rPr lang="en-US" sz="2800" dirty="0" smtClean="0"/>
              <a:t>normal flow.</a:t>
            </a:r>
            <a:r>
              <a:rPr lang="en-US" sz="2800" dirty="0"/>
              <a:t> </a:t>
            </a:r>
          </a:p>
          <a:p>
            <a:r>
              <a:rPr lang="en-US" sz="2800" dirty="0" smtClean="0"/>
              <a:t>Unlike </a:t>
            </a:r>
            <a:r>
              <a:rPr lang="en-US" sz="2800" dirty="0"/>
              <a:t>with relative positioning, space is not left for the moved element</a:t>
            </a:r>
            <a:r>
              <a:rPr lang="en-US" sz="2800" dirty="0" smtClean="0"/>
              <a:t>, as </a:t>
            </a:r>
            <a:r>
              <a:rPr lang="en-US" sz="2800" dirty="0"/>
              <a:t>it is no longer in the normal </a:t>
            </a:r>
            <a:r>
              <a:rPr lang="en-US" sz="2800" dirty="0" smtClean="0"/>
              <a:t>flow.</a:t>
            </a:r>
          </a:p>
          <a:p>
            <a:r>
              <a:rPr lang="en-US" sz="2800" b="1" dirty="0"/>
              <a:t>absolute positioning </a:t>
            </a:r>
            <a:r>
              <a:rPr lang="en-US" sz="2800" dirty="0"/>
              <a:t>can get </a:t>
            </a:r>
            <a:r>
              <a:rPr lang="en-US" sz="2800" dirty="0" smtClean="0"/>
              <a:t>confusing.</a:t>
            </a:r>
          </a:p>
          <a:p>
            <a:endParaRPr lang="en-US" sz="2800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32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 great example</a:t>
            </a:r>
            <a:endParaRPr lang="en-US" dirty="0"/>
          </a:p>
        </p:txBody>
      </p:sp>
      <p:pic>
        <p:nvPicPr>
          <p:cNvPr id="6" name="Content Placeholder 5" descr="4071505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22" r="-3322"/>
          <a:stretch>
            <a:fillRect/>
          </a:stretch>
        </p:blipFill>
        <p:spPr>
          <a:xfrm>
            <a:off x="304800" y="1211691"/>
            <a:ext cx="7391400" cy="5189109"/>
          </a:xfrm>
        </p:spPr>
      </p:pic>
      <p:sp>
        <p:nvSpPr>
          <p:cNvPr id="3" name="Rectangle 2"/>
          <p:cNvSpPr/>
          <p:nvPr/>
        </p:nvSpPr>
        <p:spPr>
          <a:xfrm>
            <a:off x="6019800" y="4876800"/>
            <a:ext cx="20574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osition: absolute;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top: 150px;</a:t>
            </a:r>
          </a:p>
          <a:p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eft: 200px;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40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Absolutely!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934200" cy="45259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(A </a:t>
            </a:r>
            <a:r>
              <a:rPr lang="en-US" sz="3200" dirty="0"/>
              <a:t>moved element via absolute position is actually positioned relative to its nearest </a:t>
            </a:r>
            <a:r>
              <a:rPr lang="en-US" sz="3200" b="1" dirty="0"/>
              <a:t>positioned </a:t>
            </a:r>
            <a:r>
              <a:rPr lang="en-US" sz="3200" dirty="0"/>
              <a:t>ancestor </a:t>
            </a:r>
            <a:r>
              <a:rPr lang="en-US" sz="3200" dirty="0" smtClean="0"/>
              <a:t>container.)</a:t>
            </a:r>
            <a:endParaRPr lang="en-US" sz="3200" dirty="0"/>
          </a:p>
          <a:p>
            <a:endParaRPr lang="en-US" sz="2800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02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53878"/>
            <a:ext cx="7772400" cy="1020762"/>
          </a:xfrm>
        </p:spPr>
        <p:txBody>
          <a:bodyPr/>
          <a:lstStyle/>
          <a:p>
            <a:r>
              <a:rPr lang="en-US" dirty="0" smtClean="0"/>
              <a:t>Absolute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position of </a:t>
            </a:r>
            <a:r>
              <a:rPr lang="en-US" dirty="0" err="1" smtClean="0"/>
              <a:t>figcaption</a:t>
            </a:r>
            <a:r>
              <a:rPr lang="en-US" dirty="0" smtClean="0"/>
              <a:t> within figure (the container)</a:t>
            </a:r>
            <a:endParaRPr lang="en-US" dirty="0"/>
          </a:p>
        </p:txBody>
      </p:sp>
      <p:pic>
        <p:nvPicPr>
          <p:cNvPr id="6" name="Content Placeholder 5" descr="4071505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58" r="-4058"/>
          <a:stretch>
            <a:fillRect/>
          </a:stretch>
        </p:blipFill>
        <p:spPr>
          <a:xfrm>
            <a:off x="418232" y="1226873"/>
            <a:ext cx="8268568" cy="5631127"/>
          </a:xfrm>
        </p:spPr>
      </p:pic>
      <p:sp>
        <p:nvSpPr>
          <p:cNvPr id="5" name="Rectangle 4"/>
          <p:cNvSpPr/>
          <p:nvPr/>
        </p:nvSpPr>
        <p:spPr>
          <a:xfrm>
            <a:off x="6639697" y="4419600"/>
            <a:ext cx="20574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igure vs </a:t>
            </a:r>
            <a:r>
              <a:rPr lang="en-US" dirty="0" err="1" smtClean="0">
                <a:solidFill>
                  <a:schemeClr val="tx1"/>
                </a:solidFill>
              </a:rPr>
              <a:t>figcaption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position: absolute;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top: 150px; </a:t>
            </a:r>
          </a:p>
          <a:p>
            <a:r>
              <a:rPr lang="en-US" dirty="0">
                <a:solidFill>
                  <a:schemeClr val="tx1"/>
                </a:solidFill>
              </a:rPr>
              <a:t>l</a:t>
            </a:r>
            <a:r>
              <a:rPr lang="en-US" dirty="0" smtClean="0">
                <a:solidFill>
                  <a:schemeClr val="tx1"/>
                </a:solidFill>
              </a:rPr>
              <a:t>eft: 200px;</a:t>
            </a:r>
          </a:p>
        </p:txBody>
      </p:sp>
    </p:spTree>
    <p:extLst>
      <p:ext uri="{BB962C8B-B14F-4D97-AF65-F5344CB8AC3E}">
        <p14:creationId xmlns:p14="http://schemas.microsoft.com/office/powerpoint/2010/main" val="173504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In </a:t>
            </a:r>
            <a:r>
              <a:rPr lang="en-US" sz="2800" b="1" dirty="0"/>
              <a:t>relative positioning </a:t>
            </a:r>
            <a:r>
              <a:rPr lang="en-US" sz="2800" dirty="0"/>
              <a:t>an element is displaced out of its normal flow </a:t>
            </a:r>
            <a:r>
              <a:rPr lang="en-US" sz="2800" dirty="0" smtClean="0"/>
              <a:t>position, and moved </a:t>
            </a:r>
            <a:r>
              <a:rPr lang="en-US" sz="2800" dirty="0"/>
              <a:t>relative to where it would have been </a:t>
            </a:r>
            <a:r>
              <a:rPr lang="en-US" sz="2800" dirty="0" smtClean="0"/>
              <a:t>placed.</a:t>
            </a:r>
          </a:p>
          <a:p>
            <a:r>
              <a:rPr lang="en-US" sz="2800" dirty="0"/>
              <a:t>The other content around the relatively positioned </a:t>
            </a:r>
            <a:r>
              <a:rPr lang="en-US" sz="2800" dirty="0" smtClean="0"/>
              <a:t>element “</a:t>
            </a:r>
            <a:r>
              <a:rPr lang="en-US" sz="2800" dirty="0"/>
              <a:t>remembers” the element’s old position in the flow; thus the space </a:t>
            </a:r>
            <a:r>
              <a:rPr lang="en-US" sz="2800" dirty="0" smtClean="0"/>
              <a:t>(for the </a:t>
            </a:r>
            <a:r>
              <a:rPr lang="en-US" sz="2800" dirty="0"/>
              <a:t>element </a:t>
            </a:r>
            <a:r>
              <a:rPr lang="en-US" sz="2800" dirty="0" smtClean="0"/>
              <a:t>would have occupied) </a:t>
            </a:r>
            <a:r>
              <a:rPr lang="en-US" sz="2800" dirty="0"/>
              <a:t>is preserved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 to what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953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Positioning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Relatively simple Example</a:t>
            </a:r>
            <a:endParaRPr lang="en-US" dirty="0"/>
          </a:p>
        </p:txBody>
      </p:sp>
      <p:pic>
        <p:nvPicPr>
          <p:cNvPr id="6" name="Content Placeholder 5" descr="4071505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80" r="-1880"/>
          <a:stretch>
            <a:fillRect/>
          </a:stretch>
        </p:blipFill>
        <p:spPr>
          <a:xfrm>
            <a:off x="885568" y="1143000"/>
            <a:ext cx="7801232" cy="5410200"/>
          </a:xfrm>
        </p:spPr>
      </p:pic>
    </p:spTree>
    <p:extLst>
      <p:ext uri="{BB962C8B-B14F-4D97-AF65-F5344CB8AC3E}">
        <p14:creationId xmlns:p14="http://schemas.microsoft.com/office/powerpoint/2010/main" val="2549166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Position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3581400" cy="4525963"/>
          </a:xfrm>
        </p:spPr>
        <p:txBody>
          <a:bodyPr/>
          <a:lstStyle/>
          <a:p>
            <a:r>
              <a:rPr lang="en-US" dirty="0"/>
              <a:t>Elements with </a:t>
            </a:r>
            <a:r>
              <a:rPr lang="en-US" b="1" dirty="0"/>
              <a:t>fixed positioning </a:t>
            </a:r>
            <a:r>
              <a:rPr lang="en-US" dirty="0"/>
              <a:t>do not move when the </a:t>
            </a:r>
            <a:r>
              <a:rPr lang="en-US" dirty="0" smtClean="0"/>
              <a:t>user scrolls </a:t>
            </a:r>
            <a:r>
              <a:rPr lang="en-US" dirty="0"/>
              <a:t>up or down the </a:t>
            </a:r>
            <a:r>
              <a:rPr lang="en-US" dirty="0" smtClean="0"/>
              <a:t>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Place your annoying ads here</a:t>
            </a:r>
            <a:endParaRPr lang="en-US" dirty="0"/>
          </a:p>
        </p:txBody>
      </p:sp>
      <p:pic>
        <p:nvPicPr>
          <p:cNvPr id="5" name="Picture 4" descr="407150500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371600"/>
            <a:ext cx="6430505" cy="514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Floating</a:t>
            </a:r>
            <a:r>
              <a:rPr lang="en-US" dirty="0" smtClean="0"/>
              <a:t> 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22437"/>
            <a:ext cx="7086600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/>
              <a:t>It is possible to displace an element out of its position in the normal flow via </a:t>
            </a:r>
            <a:r>
              <a:rPr lang="en-US" sz="2400" dirty="0" smtClean="0"/>
              <a:t>the CSS “float” </a:t>
            </a:r>
            <a:r>
              <a:rPr lang="en-US" sz="2400" b="1" dirty="0" smtClean="0"/>
              <a:t>property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An element can be floated to the </a:t>
            </a:r>
            <a:r>
              <a:rPr lang="en-US" sz="2400" b="1" dirty="0"/>
              <a:t>left</a:t>
            </a:r>
            <a:r>
              <a:rPr lang="en-US" sz="2400" dirty="0"/>
              <a:t> or floated to the </a:t>
            </a:r>
            <a:r>
              <a:rPr lang="en-US" sz="2400" b="1" dirty="0" smtClean="0"/>
              <a:t>right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When </a:t>
            </a:r>
            <a:r>
              <a:rPr lang="en-US" sz="2400" dirty="0"/>
              <a:t>an item is floated, </a:t>
            </a:r>
            <a:endParaRPr lang="en-US" sz="2400" dirty="0" smtClean="0"/>
          </a:p>
          <a:p>
            <a:pPr marL="914400"/>
            <a:r>
              <a:rPr lang="en-US" sz="2400" dirty="0" smtClean="0"/>
              <a:t>it </a:t>
            </a:r>
            <a:r>
              <a:rPr lang="en-US" sz="2400" dirty="0"/>
              <a:t>is moved all the way to the far left or far </a:t>
            </a:r>
            <a:r>
              <a:rPr lang="en-US" sz="2400" dirty="0" smtClean="0"/>
              <a:t>right of its containing </a:t>
            </a:r>
            <a:r>
              <a:rPr lang="en-US" sz="2400" dirty="0"/>
              <a:t>block and </a:t>
            </a:r>
            <a:endParaRPr lang="en-US" sz="2400" dirty="0" smtClean="0"/>
          </a:p>
          <a:p>
            <a:pPr marL="914400"/>
            <a:r>
              <a:rPr lang="en-US" sz="2400" dirty="0" smtClean="0"/>
              <a:t>the </a:t>
            </a:r>
            <a:r>
              <a:rPr lang="en-US" sz="2400" dirty="0"/>
              <a:t>rest of the content is “re-flowed” around the floated element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22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CA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329582"/>
              </p:ext>
            </p:extLst>
          </p:nvPr>
        </p:nvGraphicFramePr>
        <p:xfrm>
          <a:off x="685800" y="1752600"/>
          <a:ext cx="7467600" cy="36312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60933"/>
                <a:gridCol w="6206667"/>
              </a:tblGrid>
              <a:tr h="659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Value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121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/>
                        <a:t>left</a:t>
                      </a:r>
                      <a:endParaRPr lang="en-CA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 smtClean="0"/>
                        <a:t>The </a:t>
                      </a:r>
                      <a:r>
                        <a:rPr lang="en-US" sz="1800" dirty="0"/>
                        <a:t>left-hand edge of the element cannot be adjacent to another element.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106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right</a:t>
                      </a:r>
                      <a:endParaRPr lang="en-CA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/>
                        <a:t>The right-hand edge of the element cannot be adjacent to another element.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95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/>
                        <a:t>both</a:t>
                      </a:r>
                      <a:endParaRPr lang="en-CA" sz="2400" b="1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/>
                        <a:t>Both the left-hand and right-hand edges of the element cannot be adjacent to another element.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5949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/>
                        <a:t>none</a:t>
                      </a:r>
                      <a:endParaRPr lang="en-CA" sz="24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/>
                        <a:t>The element can be adjacent to other elements.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Arrow 9"/>
          <p:cNvSpPr/>
          <p:nvPr/>
        </p:nvSpPr>
        <p:spPr>
          <a:xfrm rot="9718173">
            <a:off x="6140737" y="2366281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 floating</a:t>
            </a:r>
            <a:endParaRPr lang="en-US" dirty="0"/>
          </a:p>
        </p:txBody>
      </p:sp>
      <p:pic>
        <p:nvPicPr>
          <p:cNvPr id="6" name="Content Placeholder 5" descr="407150500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895" r="-20895"/>
          <a:stretch>
            <a:fillRect/>
          </a:stretch>
        </p:blipFill>
        <p:spPr>
          <a:xfrm>
            <a:off x="-533400" y="838200"/>
            <a:ext cx="10108459" cy="5692850"/>
          </a:xfrm>
        </p:spPr>
      </p:pic>
      <p:sp>
        <p:nvSpPr>
          <p:cNvPr id="3" name="Right Arrow 2"/>
          <p:cNvSpPr/>
          <p:nvPr/>
        </p:nvSpPr>
        <p:spPr>
          <a:xfrm rot="9718173">
            <a:off x="6163848" y="3736335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9718173">
            <a:off x="6175748" y="5732007"/>
            <a:ext cx="114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85568" y="3268325"/>
            <a:ext cx="1501345" cy="7790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loat : left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4222" y="5427207"/>
            <a:ext cx="1501345" cy="7790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loat : right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572191" y="1754642"/>
            <a:ext cx="2528101" cy="7790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 floated block must have a width specified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9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Note </a:t>
            </a:r>
            <a:r>
              <a:rPr lang="en-US" sz="2800" dirty="0"/>
              <a:t>that </a:t>
            </a:r>
            <a:endParaRPr lang="en-US" sz="2800" dirty="0" smtClean="0"/>
          </a:p>
          <a:p>
            <a:pPr marL="457200"/>
            <a:r>
              <a:rPr lang="en-US" sz="2800" dirty="0" smtClean="0"/>
              <a:t>a </a:t>
            </a:r>
            <a:r>
              <a:rPr lang="en-US" sz="2800" dirty="0"/>
              <a:t>floated block-level element must have a width </a:t>
            </a:r>
            <a:r>
              <a:rPr lang="en-US" sz="2800" dirty="0" smtClean="0"/>
              <a:t>specified.</a:t>
            </a:r>
          </a:p>
          <a:p>
            <a:endParaRPr lang="en-US" sz="2800" dirty="0" smtClean="0"/>
          </a:p>
          <a:p>
            <a:r>
              <a:rPr lang="en-US" sz="2800" dirty="0" smtClean="0"/>
              <a:t>If </a:t>
            </a:r>
            <a:r>
              <a:rPr lang="en-US" sz="2800" dirty="0"/>
              <a:t>you </a:t>
            </a:r>
            <a:r>
              <a:rPr lang="en-US" sz="2800" dirty="0" smtClean="0"/>
              <a:t>do not</a:t>
            </a:r>
            <a:r>
              <a:rPr lang="en-US" sz="2800" dirty="0"/>
              <a:t>, then the width will be set to auto, </a:t>
            </a:r>
            <a:endParaRPr lang="en-US" sz="2800" dirty="0" smtClean="0"/>
          </a:p>
          <a:p>
            <a:pPr marL="852488"/>
            <a:r>
              <a:rPr lang="en-US" sz="2800" dirty="0" smtClean="0"/>
              <a:t>The element </a:t>
            </a:r>
            <a:r>
              <a:rPr lang="en-US" sz="2800" dirty="0"/>
              <a:t>implicitly fills the </a:t>
            </a:r>
            <a:r>
              <a:rPr lang="en-US" sz="2800" dirty="0" smtClean="0"/>
              <a:t>entire width </a:t>
            </a:r>
            <a:r>
              <a:rPr lang="en-US" sz="2800" dirty="0"/>
              <a:t>of the containing </a:t>
            </a:r>
            <a:r>
              <a:rPr lang="en-US" sz="2800" dirty="0" smtClean="0"/>
              <a:t>block,</a:t>
            </a:r>
          </a:p>
          <a:p>
            <a:pPr marL="852488"/>
            <a:r>
              <a:rPr lang="en-US" sz="2800" dirty="0" smtClean="0"/>
              <a:t>thus there will </a:t>
            </a:r>
            <a:r>
              <a:rPr lang="en-US" sz="2800" dirty="0"/>
              <a:t>be no room available to </a:t>
            </a:r>
            <a:r>
              <a:rPr lang="en-US" sz="2800" dirty="0" smtClean="0"/>
              <a:t>flow content </a:t>
            </a:r>
            <a:r>
              <a:rPr lang="en-US" sz="2800" dirty="0"/>
              <a:t>around the floated item.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34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47800"/>
            <a:ext cx="7772400" cy="4525963"/>
          </a:xfrm>
        </p:spPr>
        <p:txBody>
          <a:bodyPr/>
          <a:lstStyle/>
          <a:p>
            <a:r>
              <a:rPr lang="en-US" sz="3200" dirty="0" smtClean="0"/>
              <a:t>Note: </a:t>
            </a:r>
          </a:p>
          <a:p>
            <a:pPr marL="914400"/>
            <a:r>
              <a:rPr lang="en-US" sz="3200" dirty="0" smtClean="0"/>
              <a:t>a floated item moves to the left or right of its container (its </a:t>
            </a:r>
            <a:r>
              <a:rPr lang="en-US" sz="3200" b="1" dirty="0" smtClean="0"/>
              <a:t>containing block</a:t>
            </a:r>
            <a:r>
              <a:rPr lang="en-US" sz="3200" dirty="0" smtClean="0"/>
              <a:t>).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7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Floating within a container	</a:t>
            </a:r>
            <a:endParaRPr lang="en-US" dirty="0"/>
          </a:p>
        </p:txBody>
      </p:sp>
      <p:pic>
        <p:nvPicPr>
          <p:cNvPr id="6" name="Content Placeholder 5" descr="407150501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431" r="-24431"/>
          <a:stretch>
            <a:fillRect/>
          </a:stretch>
        </p:blipFill>
        <p:spPr>
          <a:xfrm>
            <a:off x="-685800" y="822259"/>
            <a:ext cx="9041661" cy="5807141"/>
          </a:xfrm>
        </p:spPr>
      </p:pic>
      <p:sp>
        <p:nvSpPr>
          <p:cNvPr id="4" name="Rectangle 3"/>
          <p:cNvSpPr/>
          <p:nvPr/>
        </p:nvSpPr>
        <p:spPr>
          <a:xfrm>
            <a:off x="5638800" y="990600"/>
            <a:ext cx="3429000" cy="146480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  <a:r>
              <a:rPr lang="en-US" dirty="0" smtClean="0">
                <a:solidFill>
                  <a:schemeClr val="tx1"/>
                </a:solidFill>
              </a:rPr>
              <a:t>rticle { margin: 5px 50px 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Padding: 5px 20px; 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34200" y="3962400"/>
            <a:ext cx="1981201" cy="78105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dirty="0" smtClean="0">
                <a:solidFill>
                  <a:schemeClr val="tx1"/>
                </a:solidFill>
              </a:rPr>
              <a:t>igure {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  margin: 10px ; 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-457200" y="5638800"/>
            <a:ext cx="1524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599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" y="551334"/>
            <a:ext cx="86106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Floating Multiple Items side by 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/>
          <a:lstStyle/>
          <a:p>
            <a:r>
              <a:rPr lang="en-US" dirty="0"/>
              <a:t>When you float multiple items that are in proximity, 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floated </a:t>
            </a:r>
            <a:r>
              <a:rPr lang="en-US" dirty="0" smtClean="0"/>
              <a:t>item in </a:t>
            </a:r>
            <a:r>
              <a:rPr lang="en-US" dirty="0"/>
              <a:t>the container will be nestled up beside the previously floated </a:t>
            </a:r>
            <a:r>
              <a:rPr lang="en-US" dirty="0" smtClean="0"/>
              <a:t>item</a:t>
            </a:r>
          </a:p>
          <a:p>
            <a:r>
              <a:rPr lang="en-US" dirty="0"/>
              <a:t>All other </a:t>
            </a:r>
            <a:r>
              <a:rPr lang="en-US" dirty="0" smtClean="0"/>
              <a:t>content in </a:t>
            </a:r>
            <a:r>
              <a:rPr lang="en-US" dirty="0"/>
              <a:t>the containing block (including other floated elements) will flow around </a:t>
            </a:r>
            <a:r>
              <a:rPr lang="en-US" dirty="0" smtClean="0"/>
              <a:t>all the </a:t>
            </a:r>
            <a:r>
              <a:rPr lang="en-US" dirty="0"/>
              <a:t>floated </a:t>
            </a:r>
            <a:r>
              <a:rPr lang="en-US" dirty="0" smtClean="0"/>
              <a:t>elements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30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Floating side by side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537" r="-14537"/>
          <a:stretch>
            <a:fillRect/>
          </a:stretch>
        </p:blipFill>
        <p:spPr>
          <a:xfrm>
            <a:off x="-117390" y="823783"/>
            <a:ext cx="8787714" cy="5943600"/>
          </a:xfrm>
        </p:spPr>
      </p:pic>
      <p:sp>
        <p:nvSpPr>
          <p:cNvPr id="3" name="Right Arrow 2"/>
          <p:cNvSpPr/>
          <p:nvPr/>
        </p:nvSpPr>
        <p:spPr>
          <a:xfrm rot="10800000">
            <a:off x="5702643" y="4824212"/>
            <a:ext cx="838200" cy="282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7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Clear Property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7543800" cy="5029200"/>
          </a:xfrm>
        </p:spPr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can stop elements from flowing around a floated </a:t>
            </a:r>
            <a:r>
              <a:rPr lang="en-US" dirty="0" smtClean="0"/>
              <a:t>element by </a:t>
            </a:r>
            <a:r>
              <a:rPr lang="en-US" dirty="0"/>
              <a:t>using the </a:t>
            </a:r>
            <a:r>
              <a:rPr lang="en-US" dirty="0" smtClean="0"/>
              <a:t>“</a:t>
            </a:r>
            <a:r>
              <a:rPr lang="en-US" b="1" dirty="0" smtClean="0"/>
              <a:t>clear”</a:t>
            </a:r>
            <a:r>
              <a:rPr lang="en-US" dirty="0" smtClean="0"/>
              <a:t> </a:t>
            </a:r>
            <a:r>
              <a:rPr lang="en-US" b="1" dirty="0"/>
              <a:t>property</a:t>
            </a:r>
            <a:endParaRPr lang="en-US" dirty="0"/>
          </a:p>
        </p:txBody>
      </p:sp>
      <p:pic>
        <p:nvPicPr>
          <p:cNvPr id="5" name="Picture 4" descr="4071505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58962"/>
            <a:ext cx="8382000" cy="465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55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different </a:t>
            </a:r>
            <a:r>
              <a:rPr lang="en-US" dirty="0"/>
              <a:t>ways to hide elements in CSS: 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</a:t>
            </a:r>
            <a:r>
              <a:rPr lang="en-US" dirty="0" smtClean="0"/>
              <a:t>display property (: none)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display property takes an item out of the flow: it is as if the element no longer exists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using </a:t>
            </a:r>
            <a:r>
              <a:rPr lang="en-US" dirty="0"/>
              <a:t>the visibility </a:t>
            </a:r>
            <a:r>
              <a:rPr lang="en-US" dirty="0" smtClean="0"/>
              <a:t>property (: hidden)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visibility property </a:t>
            </a:r>
            <a:r>
              <a:rPr lang="en-US" dirty="0" smtClean="0"/>
              <a:t>just hides </a:t>
            </a:r>
            <a:r>
              <a:rPr lang="en-US" dirty="0"/>
              <a:t>the element, but the space for that element remains.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17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Hiding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hide: display and visibility</a:t>
            </a:r>
            <a:endParaRPr lang="en-US" dirty="0"/>
          </a:p>
        </p:txBody>
      </p:sp>
      <p:pic>
        <p:nvPicPr>
          <p:cNvPr id="6" name="Content Placeholder 5" descr="4071505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13" r="-35813"/>
          <a:stretch>
            <a:fillRect/>
          </a:stretch>
        </p:blipFill>
        <p:spPr>
          <a:xfrm>
            <a:off x="418231" y="838200"/>
            <a:ext cx="7924559" cy="5603403"/>
          </a:xfrm>
        </p:spPr>
      </p:pic>
      <p:sp>
        <p:nvSpPr>
          <p:cNvPr id="5" name="Rectangle 4"/>
          <p:cNvSpPr/>
          <p:nvPr/>
        </p:nvSpPr>
        <p:spPr>
          <a:xfrm>
            <a:off x="6477000" y="1182129"/>
            <a:ext cx="25146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isplay: auto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7000" y="3392766"/>
            <a:ext cx="25146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  <a:r>
              <a:rPr lang="en-US" dirty="0" smtClean="0">
                <a:solidFill>
                  <a:schemeClr val="tx1"/>
                </a:solidFill>
              </a:rPr>
              <a:t>isplay: none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7000" y="4917184"/>
            <a:ext cx="2514600" cy="8382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visibility: hidden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04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</a:t>
            </a:r>
            <a:r>
              <a:rPr lang="en-US" dirty="0" smtClean="0">
                <a:solidFill>
                  <a:srgbClr val="467082"/>
                </a:solidFill>
              </a:rPr>
              <a:t>Layouts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Constructing Multicolumn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unfortunately no simple and easy way to create robust </a:t>
            </a:r>
            <a:r>
              <a:rPr lang="en-US" dirty="0" smtClean="0"/>
              <a:t>multicolumn page layouts. There </a:t>
            </a:r>
            <a:r>
              <a:rPr lang="en-US" dirty="0"/>
              <a:t>are tradeoffs with each </a:t>
            </a:r>
            <a:r>
              <a:rPr lang="en-US" dirty="0" smtClean="0"/>
              <a:t>approach: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Using Floats to Create Columns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Using Positioning to Create </a:t>
            </a:r>
            <a:r>
              <a:rPr lang="en-US" dirty="0" smtClean="0"/>
              <a:t>Columns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8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most common way to create columns of </a:t>
            </a:r>
            <a:r>
              <a:rPr lang="en-US" dirty="0" smtClean="0"/>
              <a:t>content is using floats.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first step is to float the </a:t>
            </a:r>
            <a:r>
              <a:rPr lang="en-US" dirty="0" smtClean="0"/>
              <a:t>content container </a:t>
            </a:r>
            <a:r>
              <a:rPr lang="en-US" dirty="0"/>
              <a:t>that will be on the left-hand side. Remember that the floated </a:t>
            </a:r>
            <a:r>
              <a:rPr lang="en-US" dirty="0" smtClean="0"/>
              <a:t>container needs </a:t>
            </a:r>
            <a:r>
              <a:rPr lang="en-US" dirty="0"/>
              <a:t>to have a width specified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5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pic>
        <p:nvPicPr>
          <p:cNvPr id="6" name="Content Placeholder 5" descr="4071505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885" r="-37885"/>
          <a:stretch>
            <a:fillRect/>
          </a:stretch>
        </p:blipFill>
        <p:spPr>
          <a:xfrm>
            <a:off x="-1295400" y="838200"/>
            <a:ext cx="10896600" cy="6019800"/>
          </a:xfrm>
        </p:spPr>
      </p:pic>
      <p:sp>
        <p:nvSpPr>
          <p:cNvPr id="5" name="Rectangle 4"/>
          <p:cNvSpPr/>
          <p:nvPr/>
        </p:nvSpPr>
        <p:spPr>
          <a:xfrm>
            <a:off x="6225746" y="4572000"/>
            <a:ext cx="2438400" cy="4572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</a:rPr>
              <a:t>n</a:t>
            </a:r>
            <a:r>
              <a:rPr lang="en-US" dirty="0" err="1" smtClean="0">
                <a:solidFill>
                  <a:schemeClr val="tx1"/>
                </a:solidFill>
              </a:rPr>
              <a:t>av</a:t>
            </a:r>
            <a:r>
              <a:rPr lang="en-US" dirty="0" smtClean="0">
                <a:solidFill>
                  <a:schemeClr val="tx1"/>
                </a:solidFill>
              </a:rPr>
              <a:t> { ... float: left; ... 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4572000"/>
            <a:ext cx="2438400" cy="4572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Normal flow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201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7724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T</a:t>
            </a:r>
            <a:r>
              <a:rPr lang="en-US" sz="2800" dirty="0" smtClean="0"/>
              <a:t>he other key step is changing the </a:t>
            </a:r>
            <a:r>
              <a:rPr lang="en-US" sz="2800" dirty="0"/>
              <a:t>left-margin </a:t>
            </a:r>
            <a:r>
              <a:rPr lang="en-US" sz="2800" dirty="0" smtClean="0"/>
              <a:t>so </a:t>
            </a:r>
            <a:r>
              <a:rPr lang="en-US" sz="2800" dirty="0"/>
              <a:t>that it no longer flows back under the floated content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	margin-left</a:t>
            </a:r>
            <a:r>
              <a:rPr lang="en-US" sz="2800" dirty="0"/>
              <a:t>: 220px</a:t>
            </a:r>
            <a:r>
              <a:rPr lang="en-US" sz="2800" dirty="0" smtClean="0"/>
              <a:t>; 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	=&gt; a column to shift left 220px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65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Floats to create Columns</a:t>
            </a:r>
            <a:endParaRPr lang="en-US" dirty="0"/>
          </a:p>
        </p:txBody>
      </p:sp>
      <p:pic>
        <p:nvPicPr>
          <p:cNvPr id="6" name="Content Placeholder 5" descr="4071505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1" r="-3951"/>
          <a:stretch>
            <a:fillRect/>
          </a:stretch>
        </p:blipFill>
        <p:spPr>
          <a:xfrm>
            <a:off x="457200" y="804496"/>
            <a:ext cx="8077200" cy="5824904"/>
          </a:xfrm>
        </p:spPr>
      </p:pic>
      <p:sp>
        <p:nvSpPr>
          <p:cNvPr id="5" name="Rectangle 4"/>
          <p:cNvSpPr/>
          <p:nvPr/>
        </p:nvSpPr>
        <p:spPr>
          <a:xfrm>
            <a:off x="5410200" y="6019800"/>
            <a:ext cx="3124200" cy="4572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{ margin-left: 220px; }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007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Floats for Columns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Column Example</a:t>
            </a:r>
            <a:endParaRPr lang="en-US" dirty="0"/>
          </a:p>
        </p:txBody>
      </p:sp>
      <p:pic>
        <p:nvPicPr>
          <p:cNvPr id="7" name="Content Placeholder 6" descr="407150502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" b="-80"/>
          <a:stretch>
            <a:fillRect/>
          </a:stretch>
        </p:blipFill>
        <p:spPr>
          <a:xfrm>
            <a:off x="762000" y="1276917"/>
            <a:ext cx="7138638" cy="5047683"/>
          </a:xfrm>
        </p:spPr>
      </p:pic>
    </p:spTree>
    <p:extLst>
      <p:ext uri="{BB962C8B-B14F-4D97-AF65-F5344CB8AC3E}">
        <p14:creationId xmlns:p14="http://schemas.microsoft.com/office/powerpoint/2010/main" val="1660121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238"/>
            <a:ext cx="8915400" cy="1020762"/>
          </a:xfrm>
        </p:spPr>
        <p:txBody>
          <a:bodyPr>
            <a:normAutofit fontScale="90000"/>
          </a:bodyPr>
          <a:lstStyle/>
          <a:p>
            <a:r>
              <a:rPr lang="en-US" dirty="0"/>
              <a:t>Using Positioning to Create Columns</a:t>
            </a:r>
          </a:p>
        </p:txBody>
      </p:sp>
      <p:pic>
        <p:nvPicPr>
          <p:cNvPr id="5" name="Content Placeholder 4" descr="407150502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1" b="-491"/>
          <a:stretch>
            <a:fillRect/>
          </a:stretch>
        </p:blipFill>
        <p:spPr>
          <a:xfrm>
            <a:off x="457200" y="838029"/>
            <a:ext cx="8001000" cy="5657454"/>
          </a:xfrm>
        </p:spPr>
      </p:pic>
    </p:spTree>
    <p:extLst>
      <p:ext uri="{BB962C8B-B14F-4D97-AF65-F5344CB8AC3E}">
        <p14:creationId xmlns:p14="http://schemas.microsoft.com/office/powerpoint/2010/main" val="626174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7772400" cy="4525963"/>
          </a:xfrm>
        </p:spPr>
        <p:txBody>
          <a:bodyPr>
            <a:noAutofit/>
          </a:bodyPr>
          <a:lstStyle/>
          <a:p>
            <a:r>
              <a:rPr lang="en-US" sz="2400" b="1" dirty="0"/>
              <a:t>N</a:t>
            </a:r>
            <a:r>
              <a:rPr lang="en-US" sz="2400" b="1" dirty="0" smtClean="0"/>
              <a:t>ormal flow</a:t>
            </a:r>
            <a:r>
              <a:rPr lang="en-US" sz="2400" dirty="0"/>
              <a:t> </a:t>
            </a:r>
            <a:r>
              <a:rPr lang="en-US" sz="2400" dirty="0" smtClean="0"/>
              <a:t>refers </a:t>
            </a:r>
            <a:r>
              <a:rPr lang="en-US" sz="2400" dirty="0"/>
              <a:t>here to </a:t>
            </a:r>
            <a:r>
              <a:rPr lang="en-US" sz="2400" dirty="0" smtClean="0"/>
              <a:t>how the </a:t>
            </a:r>
            <a:r>
              <a:rPr lang="en-US" sz="2400" dirty="0"/>
              <a:t>browser will normally display block-level elements and inline elements from </a:t>
            </a:r>
            <a:r>
              <a:rPr lang="en-US" sz="2400" dirty="0" smtClean="0"/>
              <a:t>left to </a:t>
            </a:r>
            <a:r>
              <a:rPr lang="en-US" sz="2400" dirty="0"/>
              <a:t>right and from top to </a:t>
            </a:r>
            <a:r>
              <a:rPr lang="en-US" sz="2400" dirty="0" smtClean="0"/>
              <a:t>bottom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Block-level elements </a:t>
            </a:r>
            <a:r>
              <a:rPr lang="en-US" sz="2400" dirty="0" smtClean="0"/>
              <a:t>are </a:t>
            </a:r>
            <a:r>
              <a:rPr lang="en-US" sz="2400" dirty="0"/>
              <a:t>each </a:t>
            </a:r>
            <a:r>
              <a:rPr lang="en-US" sz="2400" dirty="0" smtClean="0"/>
              <a:t>contained on </a:t>
            </a:r>
            <a:r>
              <a:rPr lang="en-US" sz="2400" dirty="0"/>
              <a:t>their own </a:t>
            </a:r>
            <a:r>
              <a:rPr lang="en-US" sz="2400" dirty="0" smtClean="0"/>
              <a:t>line</a:t>
            </a:r>
          </a:p>
          <a:p>
            <a:pPr marL="804863" lvl="1" indent="-342900">
              <a:buFont typeface="Arial"/>
              <a:buChar char="•"/>
            </a:pPr>
            <a:r>
              <a:rPr lang="en-US" sz="2400" dirty="0" smtClean="0"/>
              <a:t>&lt;</a:t>
            </a:r>
            <a:r>
              <a:rPr lang="en-US" sz="2400" dirty="0"/>
              <a:t>p&gt;, &lt;div&gt;, &lt;h2&gt;, &lt;</a:t>
            </a:r>
            <a:r>
              <a:rPr lang="en-US" sz="2400" dirty="0" err="1"/>
              <a:t>ul</a:t>
            </a:r>
            <a:r>
              <a:rPr lang="en-US" sz="2400" dirty="0"/>
              <a:t>&gt;, and &lt;table&gt;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Inline elements </a:t>
            </a:r>
            <a:r>
              <a:rPr lang="en-US" sz="2400" dirty="0"/>
              <a:t>do not form their own blocks but instead are displayed </a:t>
            </a:r>
            <a:r>
              <a:rPr lang="en-US" sz="2400" dirty="0" smtClean="0"/>
              <a:t>within lines</a:t>
            </a:r>
            <a:endParaRPr lang="en-US" sz="2400" dirty="0"/>
          </a:p>
          <a:p>
            <a:pPr marL="804863" lvl="1" indent="-342900">
              <a:buFont typeface="Arial"/>
              <a:buChar char="•"/>
            </a:pPr>
            <a:r>
              <a:rPr lang="en-US" sz="2400" dirty="0"/>
              <a:t>as &lt;</a:t>
            </a:r>
            <a:r>
              <a:rPr lang="en-US" sz="2400" dirty="0" err="1"/>
              <a:t>em</a:t>
            </a:r>
            <a:r>
              <a:rPr lang="en-US" sz="2400" dirty="0"/>
              <a:t>&gt;, &lt;a&gt;, &lt;</a:t>
            </a:r>
            <a:r>
              <a:rPr lang="en-US" sz="2400" dirty="0" err="1"/>
              <a:t>img</a:t>
            </a:r>
            <a:r>
              <a:rPr lang="en-US" sz="2400" dirty="0"/>
              <a:t>&gt;, and &lt;span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 it’s so normal why have I never heard of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722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Positioning to Create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Positioning can also be used to create a multicolumn layout.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810146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Positives</a:t>
            </a:r>
            <a:endParaRPr lang="en-US" dirty="0"/>
          </a:p>
        </p:txBody>
      </p:sp>
      <p:pic>
        <p:nvPicPr>
          <p:cNvPr id="6" name="Content Placeholder 5" descr="407150502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14" b="-1014"/>
          <a:stretch>
            <a:fillRect/>
          </a:stretch>
        </p:blipFill>
        <p:spPr>
          <a:xfrm>
            <a:off x="310467" y="1219200"/>
            <a:ext cx="7461933" cy="5276283"/>
          </a:xfrm>
        </p:spPr>
      </p:pic>
    </p:spTree>
    <p:extLst>
      <p:ext uri="{BB962C8B-B14F-4D97-AF65-F5344CB8AC3E}">
        <p14:creationId xmlns:p14="http://schemas.microsoft.com/office/powerpoint/2010/main" val="82271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858000" cy="4525963"/>
          </a:xfrm>
        </p:spPr>
        <p:txBody>
          <a:bodyPr/>
          <a:lstStyle/>
          <a:p>
            <a:r>
              <a:rPr lang="en-US" dirty="0"/>
              <a:t>What would happen </a:t>
            </a:r>
            <a:r>
              <a:rPr lang="en-US" dirty="0" smtClean="0"/>
              <a:t>if one </a:t>
            </a:r>
            <a:r>
              <a:rPr lang="en-US" dirty="0"/>
              <a:t>of the sidebars had a lot of content and was thus quite long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 the </a:t>
            </a:r>
            <a:r>
              <a:rPr lang="en-US" dirty="0" smtClean="0"/>
              <a:t>floated layout</a:t>
            </a:r>
            <a:r>
              <a:rPr lang="en-US" dirty="0"/>
              <a:t>, this would not be a problem at all, because when an item is floated, </a:t>
            </a:r>
            <a:r>
              <a:rPr lang="en-US" dirty="0" smtClean="0"/>
              <a:t>blank space </a:t>
            </a:r>
            <a:r>
              <a:rPr lang="en-US" dirty="0"/>
              <a:t>is left behind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But when an item is positioned, it is removed entirely </a:t>
            </a:r>
            <a:r>
              <a:rPr lang="en-US" dirty="0" smtClean="0"/>
              <a:t>from normal </a:t>
            </a:r>
            <a:r>
              <a:rPr lang="en-US" dirty="0"/>
              <a:t>flow, so subsequent items will have no “knowledge” of the positioned item.</a:t>
            </a:r>
          </a:p>
        </p:txBody>
      </p:sp>
    </p:spTree>
    <p:extLst>
      <p:ext uri="{BB962C8B-B14F-4D97-AF65-F5344CB8AC3E}">
        <p14:creationId xmlns:p14="http://schemas.microsoft.com/office/powerpoint/2010/main" val="2758971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Positioning Discussion</a:t>
            </a:r>
            <a:endParaRPr lang="en-US" dirty="0"/>
          </a:p>
        </p:txBody>
      </p:sp>
      <p:pic>
        <p:nvPicPr>
          <p:cNvPr id="5" name="Content Placeholder 4" descr="4071505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8" r="-7748"/>
          <a:stretch>
            <a:fillRect/>
          </a:stretch>
        </p:blipFill>
        <p:spPr>
          <a:xfrm>
            <a:off x="494432" y="1305697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Problem illustration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550243" y="4419600"/>
            <a:ext cx="3124200" cy="990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{ clear: left; } now has no effect &lt;</a:t>
            </a:r>
            <a:r>
              <a:rPr lang="en-US" dirty="0" err="1" smtClean="0">
                <a:solidFill>
                  <a:schemeClr val="tx1"/>
                </a:solidFill>
              </a:rPr>
              <a:t>nav</a:t>
            </a:r>
            <a:r>
              <a:rPr lang="en-US" dirty="0" smtClean="0">
                <a:solidFill>
                  <a:schemeClr val="tx1"/>
                </a:solidFill>
              </a:rPr>
              <a:t>&gt; {position: absolute}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6172200"/>
            <a:ext cx="4306168" cy="62195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{ clear: left; }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works with &lt;</a:t>
            </a:r>
            <a:r>
              <a:rPr lang="en-US" dirty="0" err="1" smtClean="0">
                <a:solidFill>
                  <a:schemeClr val="tx1"/>
                </a:solidFill>
              </a:rPr>
              <a:t>nav</a:t>
            </a:r>
            <a:r>
              <a:rPr lang="en-US" dirty="0" smtClean="0">
                <a:solidFill>
                  <a:schemeClr val="tx1"/>
                </a:solidFill>
              </a:rPr>
              <a:t>&gt; { float: left}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152400" y="2743200"/>
            <a:ext cx="762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13432" y="5570785"/>
            <a:ext cx="762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5169243" y="2849289"/>
            <a:ext cx="762000" cy="304800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6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Approaches</a:t>
            </a:r>
            <a:r>
              <a:rPr lang="en-US" dirty="0" smtClean="0"/>
              <a:t> to CSS Layout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One of the main problems faced by web designers is that the size of the screen used </a:t>
            </a:r>
            <a:r>
              <a:rPr lang="en-US" dirty="0" smtClean="0"/>
              <a:t>to view </a:t>
            </a:r>
            <a:r>
              <a:rPr lang="en-US" dirty="0"/>
              <a:t>the page can vary quite a </a:t>
            </a:r>
            <a:r>
              <a:rPr lang="en-US" dirty="0" smtClean="0"/>
              <a:t>bit.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21-inch wide </a:t>
            </a:r>
            <a:r>
              <a:rPr lang="en-US" dirty="0" smtClean="0"/>
              <a:t>screen monitor </a:t>
            </a:r>
            <a:r>
              <a:rPr lang="en-US" dirty="0"/>
              <a:t>that can display </a:t>
            </a:r>
            <a:r>
              <a:rPr lang="en-US" dirty="0" smtClean="0"/>
              <a:t>1920x1080 pixels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older </a:t>
            </a:r>
            <a:r>
              <a:rPr lang="en-US" dirty="0" smtClean="0"/>
              <a:t>iPhone with </a:t>
            </a:r>
            <a:r>
              <a:rPr lang="en-US" dirty="0"/>
              <a:t>a 3.5 screen and a resolution of </a:t>
            </a:r>
            <a:r>
              <a:rPr lang="en-US" dirty="0" smtClean="0"/>
              <a:t>320x480 </a:t>
            </a:r>
            <a:r>
              <a:rPr lang="en-US" dirty="0" err="1"/>
              <a:t>px</a:t>
            </a:r>
            <a:endParaRPr lang="en-US" dirty="0" smtClean="0"/>
          </a:p>
          <a:p>
            <a:r>
              <a:rPr lang="en-US" dirty="0"/>
              <a:t>Satisfying both users can </a:t>
            </a:r>
            <a:r>
              <a:rPr lang="en-US" dirty="0" smtClean="0"/>
              <a:t>be difficult</a:t>
            </a:r>
            <a:r>
              <a:rPr lang="en-US" dirty="0"/>
              <a:t>; the approach to take for one type of site content might not work as well </a:t>
            </a:r>
            <a:r>
              <a:rPr lang="en-US" dirty="0" smtClean="0"/>
              <a:t>with another </a:t>
            </a:r>
            <a:r>
              <a:rPr lang="en-US" dirty="0"/>
              <a:t>site with different content.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Approaches to CSS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Most designers take one of two basic approaches </a:t>
            </a:r>
            <a:r>
              <a:rPr lang="en-US" dirty="0" smtClean="0"/>
              <a:t>to dealing </a:t>
            </a:r>
            <a:r>
              <a:rPr lang="en-US" dirty="0"/>
              <a:t>with the problems of screen </a:t>
            </a:r>
            <a:r>
              <a:rPr lang="en-US" dirty="0" smtClean="0"/>
              <a:t>size.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Fixed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Liquid Layout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464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a </a:t>
            </a:r>
            <a:r>
              <a:rPr lang="en-US" b="1" dirty="0"/>
              <a:t>fixed layout</a:t>
            </a:r>
            <a:r>
              <a:rPr lang="en-US" dirty="0"/>
              <a:t>, the basic width of </a:t>
            </a:r>
            <a:r>
              <a:rPr lang="en-US" dirty="0" smtClean="0"/>
              <a:t>the design </a:t>
            </a:r>
            <a:r>
              <a:rPr lang="en-US" dirty="0"/>
              <a:t>is set by the designer, typically corresponding to an “ideal” width based </a:t>
            </a:r>
            <a:r>
              <a:rPr lang="en-US" dirty="0" smtClean="0"/>
              <a:t>on a </a:t>
            </a:r>
            <a:r>
              <a:rPr lang="en-US" dirty="0"/>
              <a:t>“typical” monitor </a:t>
            </a:r>
            <a:r>
              <a:rPr lang="en-US" dirty="0" smtClean="0"/>
              <a:t>resolution</a:t>
            </a:r>
          </a:p>
          <a:p>
            <a:r>
              <a:rPr lang="en-US" dirty="0" smtClean="0"/>
              <a:t>The advantage of a fixed layout is that it is easier to produce and generally has a predictable visual result.</a:t>
            </a:r>
          </a:p>
          <a:p>
            <a:r>
              <a:rPr lang="en-US" dirty="0" smtClean="0"/>
              <a:t>Fixed </a:t>
            </a:r>
            <a:r>
              <a:rPr lang="en-US" dirty="0"/>
              <a:t>layouts have </a:t>
            </a:r>
            <a:r>
              <a:rPr lang="en-US" dirty="0" smtClean="0"/>
              <a:t>drawbacks</a:t>
            </a:r>
            <a:r>
              <a:rPr lang="en-US" dirty="0"/>
              <a:t>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larger screens, there may be an excessive amount of blank space </a:t>
            </a:r>
            <a:r>
              <a:rPr lang="en-US" dirty="0" smtClean="0"/>
              <a:t>to the </a:t>
            </a:r>
            <a:r>
              <a:rPr lang="en-US" dirty="0"/>
              <a:t>left and/or right of the content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is also optimized for typical desktop monitors; however</a:t>
            </a:r>
            <a:r>
              <a:rPr lang="en-US" dirty="0" smtClean="0"/>
              <a:t>, as </a:t>
            </a:r>
            <a:r>
              <a:rPr lang="en-US" dirty="0"/>
              <a:t>more and more user visits are happening via smaller mobile devices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 isn't even broken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288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Fixed Layout</a:t>
            </a:r>
            <a:endParaRPr lang="en-US" dirty="0"/>
          </a:p>
        </p:txBody>
      </p:sp>
      <p:pic>
        <p:nvPicPr>
          <p:cNvPr id="5" name="Content Placeholder 4" descr="407150502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4" r="-5944"/>
          <a:stretch>
            <a:fillRect/>
          </a:stretch>
        </p:blipFill>
        <p:spPr>
          <a:xfrm>
            <a:off x="-76200" y="875270"/>
            <a:ext cx="8839200" cy="5495812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Notice the fixed size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4724400"/>
            <a:ext cx="2209800" cy="9906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argin-left: auto;</a:t>
            </a:r>
          </a:p>
          <a:p>
            <a:r>
              <a:rPr lang="en-US" dirty="0">
                <a:solidFill>
                  <a:schemeClr val="tx1"/>
                </a:solidFill>
              </a:rPr>
              <a:t>m</a:t>
            </a:r>
            <a:r>
              <a:rPr lang="en-US" dirty="0" smtClean="0">
                <a:solidFill>
                  <a:schemeClr val="tx1"/>
                </a:solidFill>
              </a:rPr>
              <a:t>argin-right: auto;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87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with fixed layouts</a:t>
            </a:r>
            <a:endParaRPr lang="en-US" dirty="0"/>
          </a:p>
        </p:txBody>
      </p:sp>
      <p:pic>
        <p:nvPicPr>
          <p:cNvPr id="5" name="Content Placeholder 4" descr="4071505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390" r="-58390"/>
          <a:stretch>
            <a:fillRect/>
          </a:stretch>
        </p:blipFill>
        <p:spPr>
          <a:xfrm>
            <a:off x="310466" y="838200"/>
            <a:ext cx="8833533" cy="5765045"/>
          </a:xfrm>
        </p:spPr>
      </p:pic>
    </p:spTree>
    <p:extLst>
      <p:ext uri="{BB962C8B-B14F-4D97-AF65-F5344CB8AC3E}">
        <p14:creationId xmlns:p14="http://schemas.microsoft.com/office/powerpoint/2010/main" val="1640211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68" r="-3168"/>
          <a:stretch>
            <a:fillRect/>
          </a:stretch>
        </p:blipFill>
        <p:spPr>
          <a:xfrm>
            <a:off x="914400" y="1143000"/>
            <a:ext cx="7435792" cy="5257799"/>
          </a:xfrm>
        </p:spPr>
      </p:pic>
    </p:spTree>
    <p:extLst>
      <p:ext uri="{BB962C8B-B14F-4D97-AF65-F5344CB8AC3E}">
        <p14:creationId xmlns:p14="http://schemas.microsoft.com/office/powerpoint/2010/main" val="925304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 a </a:t>
            </a:r>
            <a:r>
              <a:rPr lang="en-US" b="1" dirty="0"/>
              <a:t>liquid layout </a:t>
            </a:r>
            <a:r>
              <a:rPr lang="en-US" dirty="0"/>
              <a:t>(also called a </a:t>
            </a:r>
            <a:r>
              <a:rPr lang="en-US" b="1" dirty="0"/>
              <a:t>fluid layout</a:t>
            </a:r>
            <a:r>
              <a:rPr lang="en-US" dirty="0" smtClean="0"/>
              <a:t>) widths </a:t>
            </a:r>
            <a:r>
              <a:rPr lang="en-US" dirty="0"/>
              <a:t>are not </a:t>
            </a:r>
            <a:r>
              <a:rPr lang="en-US" dirty="0" smtClean="0"/>
              <a:t>specified using </a:t>
            </a:r>
            <a:r>
              <a:rPr lang="en-US" dirty="0"/>
              <a:t>pixels, but percentage </a:t>
            </a:r>
            <a:r>
              <a:rPr lang="en-US" dirty="0" smtClean="0"/>
              <a:t>values.</a:t>
            </a:r>
          </a:p>
          <a:p>
            <a:r>
              <a:rPr lang="en-US" dirty="0" smtClean="0"/>
              <a:t>Advantage: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adapts </a:t>
            </a:r>
            <a:r>
              <a:rPr lang="en-US" dirty="0"/>
              <a:t>to different </a:t>
            </a:r>
            <a:r>
              <a:rPr lang="en-US" dirty="0" smtClean="0"/>
              <a:t>browser sizes</a:t>
            </a:r>
            <a:r>
              <a:rPr lang="en-US" dirty="0"/>
              <a:t>, </a:t>
            </a:r>
            <a:endParaRPr lang="en-US" dirty="0" smtClean="0"/>
          </a:p>
          <a:p>
            <a:r>
              <a:rPr lang="en-US" dirty="0" smtClean="0"/>
              <a:t>Disadvantages: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Liquid layouts can be more difficult </a:t>
            </a:r>
            <a:r>
              <a:rPr lang="en-US" dirty="0" smtClean="0"/>
              <a:t>to create </a:t>
            </a:r>
            <a:r>
              <a:rPr lang="en-US" dirty="0"/>
              <a:t>because some elements, such as images, have fixed pixel </a:t>
            </a:r>
            <a:r>
              <a:rPr lang="en-US" dirty="0" smtClean="0"/>
              <a:t>sizes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</a:t>
            </a:r>
            <a:r>
              <a:rPr lang="en-US" dirty="0" smtClean="0"/>
              <a:t>line length </a:t>
            </a:r>
            <a:r>
              <a:rPr lang="en-US" dirty="0"/>
              <a:t>(which is an important contributing factor to readability) may become </a:t>
            </a:r>
            <a:r>
              <a:rPr lang="en-US" dirty="0" smtClean="0"/>
              <a:t>too long </a:t>
            </a:r>
            <a:r>
              <a:rPr lang="en-US" dirty="0"/>
              <a:t>or too short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58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Liquidy</a:t>
            </a:r>
            <a:r>
              <a:rPr lang="en-US" dirty="0" smtClean="0"/>
              <a:t> goodness</a:t>
            </a:r>
            <a:endParaRPr lang="en-US" dirty="0"/>
          </a:p>
        </p:txBody>
      </p:sp>
      <p:pic>
        <p:nvPicPr>
          <p:cNvPr id="6" name="Content Placeholder 5" descr="4071505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81" r="-20481"/>
          <a:stretch>
            <a:fillRect/>
          </a:stretch>
        </p:blipFill>
        <p:spPr>
          <a:xfrm>
            <a:off x="881449" y="1295400"/>
            <a:ext cx="7315200" cy="5172529"/>
          </a:xfrm>
        </p:spPr>
      </p:pic>
    </p:spTree>
    <p:extLst>
      <p:ext uri="{BB962C8B-B14F-4D97-AF65-F5344CB8AC3E}">
        <p14:creationId xmlns:p14="http://schemas.microsoft.com/office/powerpoint/2010/main" val="130479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772400" cy="5135563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dirty="0"/>
              <a:t>hybrid </a:t>
            </a:r>
            <a:r>
              <a:rPr lang="en-US" b="1" dirty="0" smtClean="0"/>
              <a:t>layout</a:t>
            </a:r>
            <a:r>
              <a:rPr lang="en-US" dirty="0"/>
              <a:t> </a:t>
            </a:r>
            <a:r>
              <a:rPr lang="en-US" dirty="0" smtClean="0"/>
              <a:t>combines </a:t>
            </a:r>
            <a:r>
              <a:rPr lang="en-US" dirty="0"/>
              <a:t>pixel and percentage </a:t>
            </a:r>
            <a:r>
              <a:rPr lang="en-US" dirty="0" smtClean="0"/>
              <a:t>measurements.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Fixed pixel measurements might make sense for a sidebar column </a:t>
            </a:r>
            <a:r>
              <a:rPr lang="en-US" dirty="0" smtClean="0"/>
              <a:t>containing mainly </a:t>
            </a:r>
            <a:r>
              <a:rPr lang="en-US" dirty="0"/>
              <a:t>graphic advertising images that must always be displayed and which </a:t>
            </a:r>
            <a:r>
              <a:rPr lang="en-US" dirty="0" smtClean="0"/>
              <a:t>always are </a:t>
            </a:r>
            <a:r>
              <a:rPr lang="en-US" dirty="0"/>
              <a:t>the same width</a:t>
            </a:r>
            <a:r>
              <a:rPr lang="en-US" dirty="0" smtClean="0"/>
              <a:t>.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percentages would make more sense for the main </a:t>
            </a:r>
            <a:r>
              <a:rPr lang="en-US" dirty="0" smtClean="0"/>
              <a:t>content or </a:t>
            </a:r>
            <a:r>
              <a:rPr lang="en-US" dirty="0"/>
              <a:t>navigation areas, with perhaps min and max size limits in pixels set for </a:t>
            </a:r>
            <a:r>
              <a:rPr lang="en-US" dirty="0" smtClean="0"/>
              <a:t>the navigation </a:t>
            </a:r>
            <a:r>
              <a:rPr lang="en-US" dirty="0"/>
              <a:t>areas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Such a smug feeling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391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467082"/>
                </a:solidFill>
              </a:rPr>
              <a:t>Responsive</a:t>
            </a:r>
            <a:r>
              <a:rPr lang="en-US" dirty="0" smtClean="0"/>
              <a:t> Design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</a:t>
            </a:r>
            <a:r>
              <a:rPr lang="en-US" b="1" dirty="0"/>
              <a:t>responsive design</a:t>
            </a:r>
            <a:r>
              <a:rPr lang="en-US" dirty="0"/>
              <a:t>, the page “responds” to changes in </a:t>
            </a:r>
            <a:r>
              <a:rPr lang="en-US" dirty="0" smtClean="0"/>
              <a:t>the browser </a:t>
            </a:r>
            <a:r>
              <a:rPr lang="en-US" dirty="0"/>
              <a:t>size that go beyond the width scaling of a liquid layout</a:t>
            </a:r>
            <a:r>
              <a:rPr lang="en-US" dirty="0" smtClean="0"/>
              <a:t>.</a:t>
            </a:r>
          </a:p>
          <a:p>
            <a:r>
              <a:rPr lang="en-US" dirty="0"/>
              <a:t>One of the </a:t>
            </a:r>
            <a:r>
              <a:rPr lang="en-US" dirty="0" smtClean="0"/>
              <a:t>problems of </a:t>
            </a:r>
            <a:r>
              <a:rPr lang="en-US" dirty="0"/>
              <a:t>a liquid layout is that images and horizontal navigation elements tend </a:t>
            </a:r>
            <a:r>
              <a:rPr lang="en-US" dirty="0" smtClean="0"/>
              <a:t>to take </a:t>
            </a:r>
            <a:r>
              <a:rPr lang="en-US" dirty="0"/>
              <a:t>up a fixed size, and when the browser window shrinks to the size of a </a:t>
            </a:r>
            <a:r>
              <a:rPr lang="en-US" dirty="0" smtClean="0"/>
              <a:t>mobile browser</a:t>
            </a:r>
            <a:r>
              <a:rPr lang="en-US" dirty="0"/>
              <a:t>, liquid layouts can become unusable. In a responsive layout, images will </a:t>
            </a:r>
            <a:r>
              <a:rPr lang="en-US" dirty="0" smtClean="0"/>
              <a:t>be scaled </a:t>
            </a:r>
            <a:r>
              <a:rPr lang="en-US" dirty="0"/>
              <a:t>down and navigation elements will be replaced as the browser shrinks,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1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503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510" r="-61510"/>
          <a:stretch>
            <a:fillRect/>
          </a:stretch>
        </p:blipFill>
        <p:spPr>
          <a:xfrm>
            <a:off x="304801" y="914400"/>
            <a:ext cx="8610600" cy="5688845"/>
          </a:xfrm>
        </p:spPr>
      </p:pic>
    </p:spTree>
    <p:extLst>
      <p:ext uri="{BB962C8B-B14F-4D97-AF65-F5344CB8AC3E}">
        <p14:creationId xmlns:p14="http://schemas.microsoft.com/office/powerpoint/2010/main" val="3554511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four key </a:t>
            </a:r>
            <a:r>
              <a:rPr lang="en-US" dirty="0" smtClean="0"/>
              <a:t>components that </a:t>
            </a:r>
            <a:r>
              <a:rPr lang="en-US" dirty="0"/>
              <a:t>make responsive design work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Liquid </a:t>
            </a:r>
            <a:r>
              <a:rPr lang="en-US" dirty="0" smtClean="0"/>
              <a:t>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Scaling </a:t>
            </a:r>
            <a:r>
              <a:rPr lang="en-US" dirty="0"/>
              <a:t>images to the viewport </a:t>
            </a:r>
            <a:r>
              <a:rPr lang="en-US" dirty="0" smtClean="0"/>
              <a:t>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Setting </a:t>
            </a:r>
            <a:r>
              <a:rPr lang="en-US" dirty="0"/>
              <a:t>viewports via the &lt;meta&gt; </a:t>
            </a:r>
            <a:r>
              <a:rPr lang="en-US" dirty="0" smtClean="0"/>
              <a:t>tag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Customizing </a:t>
            </a:r>
            <a:r>
              <a:rPr lang="en-US" dirty="0"/>
              <a:t>the CSS for different viewports using media queries</a:t>
            </a:r>
          </a:p>
        </p:txBody>
      </p:sp>
    </p:spTree>
    <p:extLst>
      <p:ext uri="{BB962C8B-B14F-4D97-AF65-F5344CB8AC3E}">
        <p14:creationId xmlns:p14="http://schemas.microsoft.com/office/powerpoint/2010/main" val="325757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 designs begin with a liquid layout, that is, one in which most </a:t>
            </a:r>
            <a:r>
              <a:rPr lang="en-US" dirty="0" smtClean="0"/>
              <a:t>elements have </a:t>
            </a:r>
            <a:r>
              <a:rPr lang="en-US" dirty="0"/>
              <a:t>their widths specified as percentages. Making images scale in size </a:t>
            </a:r>
            <a:r>
              <a:rPr lang="en-US" dirty="0" smtClean="0"/>
              <a:t>is actually </a:t>
            </a:r>
            <a:r>
              <a:rPr lang="en-US" dirty="0"/>
              <a:t>quite straightforward, in that you simply need to specify the following rule:</a:t>
            </a:r>
          </a:p>
          <a:p>
            <a:r>
              <a:rPr lang="en-US" dirty="0" err="1"/>
              <a:t>img</a:t>
            </a:r>
            <a:r>
              <a:rPr lang="en-US" dirty="0"/>
              <a:t> {</a:t>
            </a:r>
          </a:p>
          <a:p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max</a:t>
            </a:r>
            <a:r>
              <a:rPr lang="en-US" dirty="0">
                <a:solidFill>
                  <a:srgbClr val="FF0000"/>
                </a:solidFill>
              </a:rPr>
              <a:t>-width: 100%;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Liquid 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408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3200400" cy="4525963"/>
          </a:xfrm>
        </p:spPr>
        <p:txBody>
          <a:bodyPr/>
          <a:lstStyle/>
          <a:p>
            <a:r>
              <a:rPr lang="en-US" dirty="0"/>
              <a:t>A key technique in creating responsive layouts makes use of the ability of </a:t>
            </a:r>
            <a:r>
              <a:rPr lang="en-US" dirty="0" smtClean="0"/>
              <a:t>current mobile </a:t>
            </a:r>
            <a:r>
              <a:rPr lang="en-US" dirty="0"/>
              <a:t>browsers to shrink or grow the web page to fit the width of the screen.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5" name="Picture 4" descr="407150503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709364"/>
            <a:ext cx="4572000" cy="42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572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15200" cy="4525963"/>
          </a:xfrm>
        </p:spPr>
        <p:txBody>
          <a:bodyPr>
            <a:normAutofit/>
          </a:bodyPr>
          <a:lstStyle/>
          <a:p>
            <a:r>
              <a:rPr lang="en-US" dirty="0"/>
              <a:t>If the developer has created </a:t>
            </a:r>
            <a:r>
              <a:rPr lang="en-US" dirty="0" smtClean="0"/>
              <a:t>a responsive site that </a:t>
            </a:r>
            <a:r>
              <a:rPr lang="en-US" dirty="0"/>
              <a:t>will scale to fit </a:t>
            </a:r>
            <a:r>
              <a:rPr lang="en-US" dirty="0" smtClean="0"/>
              <a:t>a smaller </a:t>
            </a:r>
            <a:r>
              <a:rPr lang="en-US" dirty="0"/>
              <a:t>screen, she may not want the mobile browser to render it on the full-</a:t>
            </a:r>
            <a:r>
              <a:rPr lang="en-US" dirty="0" smtClean="0"/>
              <a:t>size viewport</a:t>
            </a:r>
            <a:r>
              <a:rPr lang="en-US" dirty="0"/>
              <a:t>. The web page can tell the mobile browser the viewport size to use via </a:t>
            </a:r>
            <a:r>
              <a:rPr lang="en-US" dirty="0" smtClean="0"/>
              <a:t>the viewport </a:t>
            </a:r>
            <a:r>
              <a:rPr lang="en-US" dirty="0"/>
              <a:t>&lt;meta&gt; </a:t>
            </a:r>
            <a:r>
              <a:rPr lang="en-US" dirty="0" smtClean="0"/>
              <a:t>element</a:t>
            </a:r>
          </a:p>
          <a:p>
            <a:r>
              <a:rPr lang="en-US" dirty="0"/>
              <a:t>&lt;html&gt;</a:t>
            </a:r>
          </a:p>
          <a:p>
            <a:r>
              <a:rPr lang="en-US" dirty="0"/>
              <a:t>&lt;head&gt;</a:t>
            </a:r>
          </a:p>
          <a:p>
            <a:r>
              <a:rPr lang="en-US" dirty="0">
                <a:solidFill>
                  <a:srgbClr val="FF0000"/>
                </a:solidFill>
              </a:rPr>
              <a:t>&lt;meta name="viewport" content="width=device-width" /&gt;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82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Normal Flow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5" name="Content Placeholder 4" descr="4071505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444" r="-14444"/>
          <a:stretch>
            <a:fillRect/>
          </a:stretch>
        </p:blipFill>
        <p:spPr>
          <a:xfrm>
            <a:off x="0" y="1143000"/>
            <a:ext cx="8686800" cy="5334000"/>
          </a:xfrm>
        </p:spPr>
      </p:pic>
    </p:spTree>
    <p:extLst>
      <p:ext uri="{BB962C8B-B14F-4D97-AF65-F5344CB8AC3E}">
        <p14:creationId xmlns:p14="http://schemas.microsoft.com/office/powerpoint/2010/main" val="2799274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Setting Viewports</a:t>
            </a:r>
            <a:endParaRPr lang="en-US" dirty="0"/>
          </a:p>
        </p:txBody>
      </p:sp>
      <p:pic>
        <p:nvPicPr>
          <p:cNvPr id="6" name="Content Placeholder 5" descr="407150503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305" r="-13305"/>
          <a:stretch>
            <a:fillRect/>
          </a:stretch>
        </p:blipFill>
        <p:spPr>
          <a:xfrm>
            <a:off x="152401" y="1157416"/>
            <a:ext cx="7848599" cy="5243384"/>
          </a:xfrm>
        </p:spPr>
      </p:pic>
    </p:spTree>
    <p:extLst>
      <p:ext uri="{BB962C8B-B14F-4D97-AF65-F5344CB8AC3E}">
        <p14:creationId xmlns:p14="http://schemas.microsoft.com/office/powerpoint/2010/main" val="1965999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other key component of responsive designs is </a:t>
            </a:r>
            <a:r>
              <a:rPr lang="en-US" b="1" dirty="0"/>
              <a:t>CSS media queries</a:t>
            </a:r>
            <a:r>
              <a:rPr lang="en-US" dirty="0" smtClean="0"/>
              <a:t>.</a:t>
            </a:r>
            <a:r>
              <a:rPr lang="en-US" dirty="0"/>
              <a:t> A media </a:t>
            </a:r>
            <a:r>
              <a:rPr lang="en-US" dirty="0" smtClean="0"/>
              <a:t>query is </a:t>
            </a:r>
            <a:r>
              <a:rPr lang="en-US" dirty="0"/>
              <a:t>a way to apply style rules based on the medium that is displaying the file. You </a:t>
            </a:r>
            <a:r>
              <a:rPr lang="en-US" dirty="0" smtClean="0"/>
              <a:t>can use </a:t>
            </a:r>
            <a:r>
              <a:rPr lang="en-US" dirty="0"/>
              <a:t>these queries to look at the capabilities of the device, and then define CSS </a:t>
            </a:r>
            <a:r>
              <a:rPr lang="en-US" dirty="0" smtClean="0"/>
              <a:t>rules to </a:t>
            </a:r>
            <a:r>
              <a:rPr lang="en-US" dirty="0"/>
              <a:t>target that device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503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114800"/>
            <a:ext cx="6372247" cy="2306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0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Contemporary responsive sites will typically provide CSS rules for phone displays first, then tablets, then desktop monitors, an approach called </a:t>
            </a:r>
            <a:r>
              <a:rPr lang="en-US" b="1" dirty="0"/>
              <a:t>progressive enhancement</a:t>
            </a:r>
            <a:r>
              <a:rPr lang="en-US" dirty="0"/>
              <a:t>, in which a design is adapted to progressively more advanced devices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52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Browser features you can Examine with Media Queries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72264"/>
              </p:ext>
            </p:extLst>
          </p:nvPr>
        </p:nvGraphicFramePr>
        <p:xfrm>
          <a:off x="990600" y="1600200"/>
          <a:ext cx="6941820" cy="4095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362200"/>
                <a:gridCol w="4579620"/>
              </a:tblGrid>
              <a:tr h="685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/>
                        <a:t>Feature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800" b="1" dirty="0" smtClean="0">
                          <a:latin typeface="Calibri"/>
                          <a:ea typeface="Calibri"/>
                          <a:cs typeface="Times New Roman"/>
                        </a:rPr>
                        <a:t>width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 smtClean="0"/>
                        <a:t>Width </a:t>
                      </a:r>
                      <a:r>
                        <a:rPr lang="en-US" sz="1800" dirty="0"/>
                        <a:t>of the viewport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97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height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/>
                        <a:t>Height of the viewport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device-width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/>
                        <a:t>Width of the device </a:t>
                      </a:r>
                      <a:endParaRPr lang="en-CA" sz="18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device-height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/>
                        <a:t>Height of the device</a:t>
                      </a:r>
                      <a:endParaRPr lang="en-CA" sz="18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132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orientation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/>
                        <a:t>Whether the device is portrait or landscape</a:t>
                      </a:r>
                      <a:endParaRPr lang="en-CA" sz="180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1363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/>
                        <a:t>color</a:t>
                      </a:r>
                      <a:r>
                        <a:rPr lang="en-US" sz="1800" dirty="0"/>
                        <a:t> </a:t>
                      </a:r>
                      <a:endParaRPr lang="en-CA" sz="28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US" sz="1800" dirty="0"/>
                        <a:t>The number of bits per color</a:t>
                      </a:r>
                      <a:endParaRPr lang="en-CA" sz="1800" dirty="0"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0" y="0"/>
            <a:ext cx="3017838" cy="952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95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  <a:hlinkClick r:id=""/>
              </a:rPr>
              <a:t>[HP1]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rPr>
              <a:t>Au: Should these go in monospace font? HP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55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Queries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Media queries in action</a:t>
            </a:r>
            <a:endParaRPr lang="en-US" dirty="0"/>
          </a:p>
        </p:txBody>
      </p:sp>
      <p:pic>
        <p:nvPicPr>
          <p:cNvPr id="5" name="Content Placeholder 4" descr="407150503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91" r="-24191"/>
          <a:stretch>
            <a:fillRect/>
          </a:stretch>
        </p:blipFill>
        <p:spPr>
          <a:xfrm>
            <a:off x="304800" y="928589"/>
            <a:ext cx="8686800" cy="5583980"/>
          </a:xfrm>
        </p:spPr>
      </p:pic>
    </p:spTree>
    <p:extLst>
      <p:ext uri="{BB962C8B-B14F-4D97-AF65-F5344CB8AC3E}">
        <p14:creationId xmlns:p14="http://schemas.microsoft.com/office/powerpoint/2010/main" val="357383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</a:t>
            </a:r>
            <a:r>
              <a:rPr lang="en-US" dirty="0" err="1" smtClean="0">
                <a:solidFill>
                  <a:srgbClr val="467082"/>
                </a:solidFill>
              </a:rPr>
              <a:t>FramEworks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7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tx1"/>
                </a:solidFill>
              </a:rPr>
              <a:t>7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78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Frameworks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CSS framework </a:t>
            </a:r>
            <a:r>
              <a:rPr lang="en-US" dirty="0"/>
              <a:t>is a </a:t>
            </a:r>
            <a:r>
              <a:rPr lang="en-US" dirty="0" err="1"/>
              <a:t>precreated</a:t>
            </a:r>
            <a:r>
              <a:rPr lang="en-US" dirty="0"/>
              <a:t> set of CSS classes or other software tools </a:t>
            </a:r>
            <a:r>
              <a:rPr lang="en-US" dirty="0" smtClean="0"/>
              <a:t>that make </a:t>
            </a:r>
            <a:r>
              <a:rPr lang="en-US" dirty="0"/>
              <a:t>it easier to use and work with CSS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There </a:t>
            </a:r>
            <a:r>
              <a:rPr lang="en-US" dirty="0"/>
              <a:t>are two main types of CSS framework: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</a:t>
            </a:r>
            <a:r>
              <a:rPr lang="en-US" dirty="0" smtClean="0"/>
              <a:t>rid </a:t>
            </a:r>
            <a:r>
              <a:rPr lang="en-US" dirty="0"/>
              <a:t>systems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CSS </a:t>
            </a:r>
            <a:r>
              <a:rPr lang="en-US" dirty="0"/>
              <a:t>preprocessors.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is hard!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5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Grid systems </a:t>
            </a:r>
            <a:r>
              <a:rPr lang="en-US" dirty="0"/>
              <a:t>make it easier to create multicolumn </a:t>
            </a:r>
            <a:r>
              <a:rPr lang="en-US" dirty="0" smtClean="0"/>
              <a:t>layouts. </a:t>
            </a:r>
            <a:r>
              <a:rPr lang="en-US" dirty="0"/>
              <a:t>S</a:t>
            </a:r>
            <a:r>
              <a:rPr lang="en-US" dirty="0" smtClean="0"/>
              <a:t>ome </a:t>
            </a:r>
            <a:r>
              <a:rPr lang="en-US" dirty="0"/>
              <a:t>of the most popular are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Bootstrap </a:t>
            </a:r>
            <a:r>
              <a:rPr lang="en-US" dirty="0"/>
              <a:t>(</a:t>
            </a:r>
            <a:r>
              <a:rPr lang="en-US" b="1" dirty="0" err="1"/>
              <a:t>twitter.github.com</a:t>
            </a:r>
            <a:r>
              <a:rPr lang="en-US" b="1" dirty="0"/>
              <a:t>/bootstrap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B</a:t>
            </a:r>
            <a:r>
              <a:rPr lang="en-US" dirty="0" smtClean="0"/>
              <a:t>lueprint </a:t>
            </a:r>
            <a:r>
              <a:rPr lang="en-US" dirty="0"/>
              <a:t>(</a:t>
            </a:r>
            <a:r>
              <a:rPr lang="en-US" b="1" dirty="0">
                <a:hlinkClick r:id="rId2"/>
              </a:rPr>
              <a:t>www.blueprintcss.org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960 </a:t>
            </a:r>
            <a:r>
              <a:rPr lang="en-US" dirty="0"/>
              <a:t>(</a:t>
            </a:r>
            <a:r>
              <a:rPr lang="en-US" b="1" dirty="0"/>
              <a:t>960.gs</a:t>
            </a:r>
            <a:r>
              <a:rPr lang="en-US" dirty="0" smtClean="0"/>
              <a:t>)</a:t>
            </a:r>
          </a:p>
          <a:p>
            <a:r>
              <a:rPr lang="en-US" dirty="0"/>
              <a:t>Print designers typically use grids as a way to achieve visual uniformity in </a:t>
            </a:r>
            <a:r>
              <a:rPr lang="en-US" dirty="0" smtClean="0"/>
              <a:t>a design</a:t>
            </a:r>
            <a:r>
              <a:rPr lang="en-US" dirty="0"/>
              <a:t>. In print design, the very first thing a designer may do is to construct, </a:t>
            </a:r>
            <a:r>
              <a:rPr lang="en-US" dirty="0" smtClean="0"/>
              <a:t>for instance</a:t>
            </a:r>
            <a:r>
              <a:rPr lang="en-US" dirty="0"/>
              <a:t>, a 5- or 7- or 12-column </a:t>
            </a:r>
            <a:r>
              <a:rPr lang="en-US" dirty="0" smtClean="0"/>
              <a:t>grid. </a:t>
            </a:r>
            <a:r>
              <a:rPr lang="en-US" dirty="0"/>
              <a:t>The rest of the document, whether it be text or graphics, will </a:t>
            </a:r>
            <a:r>
              <a:rPr lang="en-US" dirty="0" smtClean="0"/>
              <a:t>be aligned </a:t>
            </a:r>
            <a:r>
              <a:rPr lang="en-US" dirty="0"/>
              <a:t>and sized according to the grid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120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Frameworks do the heavy lifting</a:t>
            </a:r>
            <a:endParaRPr lang="en-US" dirty="0"/>
          </a:p>
        </p:txBody>
      </p:sp>
      <p:pic>
        <p:nvPicPr>
          <p:cNvPr id="6" name="Content Placeholder 5" descr="407150503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6" r="-1956"/>
          <a:stretch>
            <a:fillRect/>
          </a:stretch>
        </p:blipFill>
        <p:spPr>
          <a:xfrm>
            <a:off x="418231" y="1133758"/>
            <a:ext cx="7772157" cy="5495641"/>
          </a:xfrm>
        </p:spPr>
      </p:pic>
    </p:spTree>
    <p:extLst>
      <p:ext uri="{BB962C8B-B14F-4D97-AF65-F5344CB8AC3E}">
        <p14:creationId xmlns:p14="http://schemas.microsoft.com/office/powerpoint/2010/main" val="182410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960 code</a:t>
            </a:r>
            <a:endParaRPr lang="en-US" dirty="0"/>
          </a:p>
        </p:txBody>
      </p:sp>
      <p:pic>
        <p:nvPicPr>
          <p:cNvPr id="5" name="Content Placeholder 4" descr="Screen Shot 2014-02-05 at 1.36.27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712" b="-4712"/>
          <a:stretch>
            <a:fillRect/>
          </a:stretch>
        </p:blipFill>
        <p:spPr>
          <a:xfrm>
            <a:off x="228600" y="838200"/>
            <a:ext cx="8387426" cy="5930692"/>
          </a:xfrm>
        </p:spPr>
      </p:pic>
    </p:spTree>
    <p:extLst>
      <p:ext uri="{BB962C8B-B14F-4D97-AF65-F5344CB8AC3E}">
        <p14:creationId xmlns:p14="http://schemas.microsoft.com/office/powerpoint/2010/main" val="3571741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actually two types of inline elements: </a:t>
            </a:r>
            <a:r>
              <a:rPr lang="en-US" dirty="0" smtClean="0"/>
              <a:t>	</a:t>
            </a:r>
          </a:p>
          <a:p>
            <a:r>
              <a:rPr lang="en-US" dirty="0"/>
              <a:t> </a:t>
            </a:r>
            <a:r>
              <a:rPr lang="en-US" dirty="0" smtClean="0"/>
              <a:t>  (1) replaced </a:t>
            </a:r>
            <a:r>
              <a:rPr lang="en-US" dirty="0"/>
              <a:t>and </a:t>
            </a:r>
            <a:r>
              <a:rPr lang="en-US" dirty="0" smtClean="0"/>
              <a:t>(2) nonreplaced</a:t>
            </a:r>
            <a:r>
              <a:rPr lang="en-US" dirty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Replaced inline elements </a:t>
            </a:r>
            <a:r>
              <a:rPr lang="en-US" b="1" dirty="0" smtClean="0"/>
              <a:t>(external elements)      </a:t>
            </a:r>
            <a:r>
              <a:rPr lang="en-US" dirty="0" smtClean="0"/>
              <a:t>are </a:t>
            </a:r>
            <a:r>
              <a:rPr lang="en-US" dirty="0"/>
              <a:t>elements whose content and thus appearance is </a:t>
            </a:r>
            <a:r>
              <a:rPr lang="en-US" dirty="0" smtClean="0"/>
              <a:t>defined by </a:t>
            </a:r>
            <a:r>
              <a:rPr lang="en-US" dirty="0"/>
              <a:t>some external resource, such as &lt;</a:t>
            </a:r>
            <a:r>
              <a:rPr lang="en-US" dirty="0" err="1"/>
              <a:t>img</a:t>
            </a:r>
            <a:r>
              <a:rPr lang="en-US" dirty="0"/>
              <a:t>&gt; and the various form elements.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Nonreplaced inline elements </a:t>
            </a:r>
            <a:r>
              <a:rPr lang="en-US" b="1" dirty="0" smtClean="0"/>
              <a:t>(internal elements) </a:t>
            </a:r>
            <a:r>
              <a:rPr lang="en-US" dirty="0" smtClean="0"/>
              <a:t>are </a:t>
            </a:r>
            <a:r>
              <a:rPr lang="en-US" dirty="0"/>
              <a:t>those elements whose content is defined within </a:t>
            </a:r>
            <a:r>
              <a:rPr lang="en-US" dirty="0" smtClean="0"/>
              <a:t>the document</a:t>
            </a:r>
            <a:r>
              <a:rPr lang="en-US" dirty="0"/>
              <a:t>, which includes all the other inline elements.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505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Systems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Bootstrap code</a:t>
            </a:r>
            <a:endParaRPr lang="en-US" dirty="0"/>
          </a:p>
        </p:txBody>
      </p:sp>
      <p:pic>
        <p:nvPicPr>
          <p:cNvPr id="6" name="Content Placeholder 5" descr="Screen Shot 2014-02-05 at 1.37.14 A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794" b="-6794"/>
          <a:stretch>
            <a:fillRect/>
          </a:stretch>
        </p:blipFill>
        <p:spPr>
          <a:xfrm>
            <a:off x="914400" y="1143000"/>
            <a:ext cx="7575364" cy="5356489"/>
          </a:xfrm>
        </p:spPr>
      </p:pic>
    </p:spTree>
    <p:extLst>
      <p:ext uri="{BB962C8B-B14F-4D97-AF65-F5344CB8AC3E}">
        <p14:creationId xmlns:p14="http://schemas.microsoft.com/office/powerpoint/2010/main" val="2474299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Pure Bootstrap Layouts</a:t>
            </a:r>
            <a:endParaRPr lang="en-US" dirty="0"/>
          </a:p>
        </p:txBody>
      </p:sp>
      <p:pic>
        <p:nvPicPr>
          <p:cNvPr id="5" name="Content Placeholder 4" descr="407150503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72" r="-11172"/>
          <a:stretch>
            <a:fillRect/>
          </a:stretch>
        </p:blipFill>
        <p:spPr>
          <a:xfrm>
            <a:off x="418232" y="1295400"/>
            <a:ext cx="7354168" cy="520008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782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CSS preprocessors </a:t>
            </a:r>
            <a:r>
              <a:rPr lang="en-US" dirty="0"/>
              <a:t>are tools that allow the developer to write CSS that takes </a:t>
            </a:r>
            <a:r>
              <a:rPr lang="en-US" dirty="0" smtClean="0"/>
              <a:t>advantage of </a:t>
            </a:r>
            <a:r>
              <a:rPr lang="en-US" dirty="0"/>
              <a:t>programming ideas such as variables, inheritance, calculations, and functions</a:t>
            </a:r>
            <a:r>
              <a:rPr lang="en-US" dirty="0" smtClean="0"/>
              <a:t>.</a:t>
            </a:r>
          </a:p>
          <a:p>
            <a:r>
              <a:rPr lang="en-US" dirty="0"/>
              <a:t>Most sites make use of some type of </a:t>
            </a:r>
            <a:r>
              <a:rPr lang="en-US" dirty="0" smtClean="0"/>
              <a:t>color scheme</a:t>
            </a:r>
            <a:r>
              <a:rPr lang="en-US" dirty="0"/>
              <a:t>, perhaps four or five colors. Many items will have the same color.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92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pic>
        <p:nvPicPr>
          <p:cNvPr id="6" name="Content Placeholder 5" descr="4071505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5" r="-43195"/>
          <a:stretch>
            <a:fillRect/>
          </a:stretch>
        </p:blipFill>
        <p:spPr>
          <a:xfrm>
            <a:off x="-2438400" y="838200"/>
            <a:ext cx="13792200" cy="8476854"/>
          </a:xfrm>
        </p:spPr>
      </p:pic>
    </p:spTree>
    <p:extLst>
      <p:ext uri="{BB962C8B-B14F-4D97-AF65-F5344CB8AC3E}">
        <p14:creationId xmlns:p14="http://schemas.microsoft.com/office/powerpoint/2010/main" val="2880103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Preprocessors</a:t>
            </a:r>
            <a:endParaRPr lang="en-US" dirty="0"/>
          </a:p>
        </p:txBody>
      </p:sp>
      <p:pic>
        <p:nvPicPr>
          <p:cNvPr id="6" name="Content Placeholder 5" descr="4071505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195" r="-43195"/>
          <a:stretch>
            <a:fillRect/>
          </a:stretch>
        </p:blipFill>
        <p:spPr>
          <a:xfrm>
            <a:off x="-3200400" y="-3657600"/>
            <a:ext cx="15729796" cy="9981672"/>
          </a:xfrm>
        </p:spPr>
      </p:pic>
    </p:spTree>
    <p:extLst>
      <p:ext uri="{BB962C8B-B14F-4D97-AF65-F5344CB8AC3E}">
        <p14:creationId xmlns:p14="http://schemas.microsoft.com/office/powerpoint/2010/main" val="116176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Normal Flow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Positioning</a:t>
            </a:r>
          </a:p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Floating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Elements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Multicolumn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Layouts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Approaches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to CSS Layout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Responsive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9906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906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52600" y="541020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CSS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Frameworks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35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Together</a:t>
            </a:r>
            <a:endParaRPr lang="en-US" dirty="0"/>
          </a:p>
        </p:txBody>
      </p:sp>
      <p:pic>
        <p:nvPicPr>
          <p:cNvPr id="5" name="Content Placeholder 4" descr="4071505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74" r="-29574"/>
          <a:stretch>
            <a:fillRect/>
          </a:stretch>
        </p:blipFill>
        <p:spPr>
          <a:xfrm>
            <a:off x="-762000" y="838200"/>
            <a:ext cx="9677400" cy="5715000"/>
          </a:xfrm>
        </p:spPr>
      </p:pic>
    </p:spTree>
    <p:extLst>
      <p:ext uri="{BB962C8B-B14F-4D97-AF65-F5344CB8AC3E}">
        <p14:creationId xmlns:p14="http://schemas.microsoft.com/office/powerpoint/2010/main" val="150032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control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1"/>
            <a:ext cx="7239000" cy="4800600"/>
          </a:xfrm>
        </p:spPr>
        <p:txBody>
          <a:bodyPr/>
          <a:lstStyle/>
          <a:p>
            <a:r>
              <a:rPr lang="en-US" dirty="0" smtClean="0"/>
              <a:t>It </a:t>
            </a:r>
            <a:r>
              <a:rPr lang="en-US" dirty="0"/>
              <a:t>is possible to </a:t>
            </a:r>
            <a:r>
              <a:rPr lang="en-US" dirty="0" smtClean="0"/>
              <a:t>change, via </a:t>
            </a:r>
            <a:r>
              <a:rPr lang="en-US" dirty="0"/>
              <a:t>the </a:t>
            </a:r>
            <a:r>
              <a:rPr lang="en-US" dirty="0" smtClean="0"/>
              <a:t>CSS </a:t>
            </a:r>
            <a:r>
              <a:rPr lang="en-US" b="1" dirty="0" smtClean="0"/>
              <a:t>display</a:t>
            </a:r>
            <a:r>
              <a:rPr lang="en-US" dirty="0" smtClean="0"/>
              <a:t> property,</a:t>
            </a:r>
          </a:p>
          <a:p>
            <a:r>
              <a:rPr lang="en-US" dirty="0" smtClean="0"/>
              <a:t>	whether </a:t>
            </a:r>
            <a:r>
              <a:rPr lang="en-US" dirty="0"/>
              <a:t>an element is block-level or inline </a:t>
            </a:r>
            <a:endParaRPr lang="en-US" dirty="0" smtClean="0"/>
          </a:p>
          <a:p>
            <a:r>
              <a:rPr lang="en-US" dirty="0" smtClean="0"/>
              <a:t>Consider </a:t>
            </a:r>
            <a:r>
              <a:rPr lang="en-US" dirty="0"/>
              <a:t>the following two CSS rules:</a:t>
            </a:r>
          </a:p>
          <a:p>
            <a:pPr lvl="1"/>
            <a:r>
              <a:rPr lang="en-US" b="1" dirty="0"/>
              <a:t>span { display: block; }</a:t>
            </a:r>
          </a:p>
          <a:p>
            <a:pPr lvl="1"/>
            <a:r>
              <a:rPr lang="en-US" b="1" dirty="0"/>
              <a:t>li { display: inline; }</a:t>
            </a:r>
          </a:p>
          <a:p>
            <a:r>
              <a:rPr lang="en-US" dirty="0" smtClean="0"/>
              <a:t>First rule makes </a:t>
            </a:r>
            <a:r>
              <a:rPr lang="en-US" dirty="0"/>
              <a:t>all &lt;span&gt; elements behave like block-level elements </a:t>
            </a:r>
            <a:r>
              <a:rPr lang="en-US" dirty="0" smtClean="0"/>
              <a:t>and </a:t>
            </a:r>
          </a:p>
          <a:p>
            <a:r>
              <a:rPr lang="en-US" dirty="0" smtClean="0"/>
              <a:t>Second rule makes all </a:t>
            </a:r>
            <a:r>
              <a:rPr lang="en-US" dirty="0"/>
              <a:t>&lt;li&gt; elements like inline (that is, each list item will be displayed on the same line).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9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2404</TotalTime>
  <Words>2400</Words>
  <Application>Microsoft Macintosh PowerPoint</Application>
  <PresentationFormat>On-screen Show (4:3)</PresentationFormat>
  <Paragraphs>327</Paragraphs>
  <Slides>75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Presentation</vt:lpstr>
      <vt:lpstr>Advanced CSS: Layout</vt:lpstr>
      <vt:lpstr>Objectives</vt:lpstr>
      <vt:lpstr>Normal Flow</vt:lpstr>
      <vt:lpstr>Normal Flow</vt:lpstr>
      <vt:lpstr>Normal Flow</vt:lpstr>
      <vt:lpstr>Normal Flow</vt:lpstr>
      <vt:lpstr>Inline Elements</vt:lpstr>
      <vt:lpstr>Working Together</vt:lpstr>
      <vt:lpstr>Take control</vt:lpstr>
      <vt:lpstr>Positioning Elements</vt:lpstr>
      <vt:lpstr>Positioning Elements</vt:lpstr>
      <vt:lpstr>Positioning</vt:lpstr>
      <vt:lpstr>Absolute Positioning</vt:lpstr>
      <vt:lpstr>Absolute Positioning</vt:lpstr>
      <vt:lpstr>Absolute Positioning</vt:lpstr>
      <vt:lpstr>Absolute Positioning</vt:lpstr>
      <vt:lpstr>Relative Positioning</vt:lpstr>
      <vt:lpstr>Relative Positioning</vt:lpstr>
      <vt:lpstr>Fixed Position </vt:lpstr>
      <vt:lpstr>Floating elements</vt:lpstr>
      <vt:lpstr>Floating Elements</vt:lpstr>
      <vt:lpstr>Floating Elements</vt:lpstr>
      <vt:lpstr>Floating Elements</vt:lpstr>
      <vt:lpstr>Floating Elements</vt:lpstr>
      <vt:lpstr>Floating within a container </vt:lpstr>
      <vt:lpstr>Floating within a container </vt:lpstr>
      <vt:lpstr>Floating Multiple Items side by side</vt:lpstr>
      <vt:lpstr>Floating side by side</vt:lpstr>
      <vt:lpstr>The Clear Property</vt:lpstr>
      <vt:lpstr>Hiding elements</vt:lpstr>
      <vt:lpstr>Hiding elements</vt:lpstr>
      <vt:lpstr>Constructing Multicolumn Layouts</vt:lpstr>
      <vt:lpstr>Constructing Multicolumn Layouts</vt:lpstr>
      <vt:lpstr>Using Floats to create Columns</vt:lpstr>
      <vt:lpstr>Using Floats to create Columns</vt:lpstr>
      <vt:lpstr>Using Floats to create Columns</vt:lpstr>
      <vt:lpstr>Using Floats to create Columns</vt:lpstr>
      <vt:lpstr>Using Floats for Columns</vt:lpstr>
      <vt:lpstr>Using Positioning to Create Columns</vt:lpstr>
      <vt:lpstr>Using Positioning to Create Columns</vt:lpstr>
      <vt:lpstr>Positioning discussion</vt:lpstr>
      <vt:lpstr>Positioning discussion</vt:lpstr>
      <vt:lpstr>Positioning Discussion</vt:lpstr>
      <vt:lpstr>Approaches to CSS Layout</vt:lpstr>
      <vt:lpstr>Approaches to CSS Layout</vt:lpstr>
      <vt:lpstr>Approaches to CSS Layout</vt:lpstr>
      <vt:lpstr>Fixed Layout</vt:lpstr>
      <vt:lpstr>Fixed Layout</vt:lpstr>
      <vt:lpstr>Problem with fixed layouts</vt:lpstr>
      <vt:lpstr>Liquid Layout</vt:lpstr>
      <vt:lpstr>Liquid Layout</vt:lpstr>
      <vt:lpstr>Hybrid Layout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Responsive Design</vt:lpstr>
      <vt:lpstr>Media Queries</vt:lpstr>
      <vt:lpstr>Media Queries</vt:lpstr>
      <vt:lpstr>Media Queries</vt:lpstr>
      <vt:lpstr>Media Queries</vt:lpstr>
      <vt:lpstr>CSS FramEworks</vt:lpstr>
      <vt:lpstr>CSS Frameworks</vt:lpstr>
      <vt:lpstr>Grid Systems</vt:lpstr>
      <vt:lpstr>Grid Systems</vt:lpstr>
      <vt:lpstr>Grid Systems</vt:lpstr>
      <vt:lpstr>Grid Systems</vt:lpstr>
      <vt:lpstr>Example Pure Bootstrap Layouts</vt:lpstr>
      <vt:lpstr>CSS Preprocessors</vt:lpstr>
      <vt:lpstr>CSS Preprocessors</vt:lpstr>
      <vt:lpstr>CSS Preprocessors</vt:lpstr>
      <vt:lpstr>What you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Nurcan Yuruk</cp:lastModifiedBy>
  <cp:revision>411</cp:revision>
  <dcterms:created xsi:type="dcterms:W3CDTF">2012-11-14T17:20:48Z</dcterms:created>
  <dcterms:modified xsi:type="dcterms:W3CDTF">2018-01-16T18:11:48Z</dcterms:modified>
</cp:coreProperties>
</file>